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78" r:id="rId2"/>
    <p:sldId id="257" r:id="rId3"/>
    <p:sldId id="258" r:id="rId4"/>
    <p:sldId id="259" r:id="rId5"/>
    <p:sldId id="262" r:id="rId6"/>
    <p:sldId id="263" r:id="rId7"/>
    <p:sldId id="266" r:id="rId8"/>
    <p:sldId id="269" r:id="rId9"/>
    <p:sldId id="270" r:id="rId10"/>
    <p:sldId id="272" r:id="rId11"/>
    <p:sldId id="277" r:id="rId12"/>
  </p:sldIdLst>
  <p:sldSz cx="12192000" cy="6858000"/>
  <p:notesSz cx="6761163" cy="99425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xmlns="">
        <p14:section name="Default Section" id="{B138EA33-E74F-4DFE-A3A5-C9965289B311}">
          <p14:sldIdLst>
            <p14:sldId id="278"/>
            <p14:sldId id="257"/>
            <p14:sldId id="258"/>
            <p14:sldId id="259"/>
            <p14:sldId id="262"/>
            <p14:sldId id="263"/>
          </p14:sldIdLst>
        </p14:section>
        <p14:section name="Untitled Section" id="{B1FAAA71-4641-4576-9CD4-21B49D576281}">
          <p14:sldIdLst>
            <p14:sldId id="266"/>
            <p14:sldId id="269"/>
            <p14:sldId id="270"/>
            <p14:sldId id="272"/>
            <p14:sldId id="277"/>
          </p14:sldIdLst>
        </p14:section>
        <p14:section name="Untitled Section" id="{7BDFBDAA-AF64-4B83-A42D-5D43BD9A859F}">
          <p14:sldIdLst/>
        </p14:section>
        <p14:section name="Untitled Section" id="{F334E02C-6A7B-4557-B4F5-E8E4A05732D3}">
          <p14:sldIdLst/>
        </p14:section>
      </p14:sectionLst>
    </p:ex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CC"/>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73" d="100"/>
          <a:sy n="73" d="100"/>
        </p:scale>
        <p:origin x="-624" y="-10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30525" cy="498475"/>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29050" y="0"/>
            <a:ext cx="2930525" cy="498475"/>
          </a:xfrm>
          <a:prstGeom prst="rect">
            <a:avLst/>
          </a:prstGeom>
        </p:spPr>
        <p:txBody>
          <a:bodyPr vert="horz" lIns="91440" tIns="45720" rIns="91440" bIns="45720" rtlCol="0"/>
          <a:lstStyle>
            <a:lvl1pPr algn="r">
              <a:defRPr sz="1200"/>
            </a:lvl1pPr>
          </a:lstStyle>
          <a:p>
            <a:fld id="{98FB0A12-93DD-45CE-8CC6-CBF1C01F8392}" type="datetimeFigureOut">
              <a:rPr lang="en-IN" smtClean="0"/>
              <a:pPr/>
              <a:t>29-09-2018</a:t>
            </a:fld>
            <a:endParaRPr lang="en-IN"/>
          </a:p>
        </p:txBody>
      </p:sp>
      <p:sp>
        <p:nvSpPr>
          <p:cNvPr id="4" name="Slide Image Placeholder 3"/>
          <p:cNvSpPr>
            <a:spLocks noGrp="1" noRot="1" noChangeAspect="1"/>
          </p:cNvSpPr>
          <p:nvPr>
            <p:ph type="sldImg" idx="2"/>
          </p:nvPr>
        </p:nvSpPr>
        <p:spPr>
          <a:xfrm>
            <a:off x="398463" y="1243013"/>
            <a:ext cx="5964237" cy="3355975"/>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76275" y="4784725"/>
            <a:ext cx="5408613" cy="3914775"/>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9444038"/>
            <a:ext cx="2930525" cy="498475"/>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29050" y="9444038"/>
            <a:ext cx="2930525" cy="498475"/>
          </a:xfrm>
          <a:prstGeom prst="rect">
            <a:avLst/>
          </a:prstGeom>
        </p:spPr>
        <p:txBody>
          <a:bodyPr vert="horz" lIns="91440" tIns="45720" rIns="91440" bIns="45720" rtlCol="0" anchor="b"/>
          <a:lstStyle>
            <a:lvl1pPr algn="r">
              <a:defRPr sz="1200"/>
            </a:lvl1pPr>
          </a:lstStyle>
          <a:p>
            <a:fld id="{4D7C5AB4-F447-44D9-B726-1ED9E8A2DD1C}" type="slidenum">
              <a:rPr lang="en-IN" smtClean="0"/>
              <a:pPr/>
              <a:t>‹#›</a:t>
            </a:fld>
            <a:endParaRPr lang="en-IN"/>
          </a:p>
        </p:txBody>
      </p:sp>
    </p:spTree>
    <p:extLst>
      <p:ext uri="{BB962C8B-B14F-4D97-AF65-F5344CB8AC3E}">
        <p14:creationId xmlns:p14="http://schemas.microsoft.com/office/powerpoint/2010/main" xmlns="" val="15050027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4FB1F1E3-3B4A-4CD6-8FEF-D7F471257CA9}" type="datetimeFigureOut">
              <a:rPr lang="en-IN" smtClean="0"/>
              <a:pPr/>
              <a:t>29-09-2018</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2FC2CE5-A937-489E-AAA3-BD4794D0502C}" type="slidenum">
              <a:rPr lang="en-IN" smtClean="0"/>
              <a:pPr/>
              <a:t>‹#›</a:t>
            </a:fld>
            <a:endParaRPr lang="en-IN"/>
          </a:p>
        </p:txBody>
      </p:sp>
    </p:spTree>
    <p:extLst>
      <p:ext uri="{BB962C8B-B14F-4D97-AF65-F5344CB8AC3E}">
        <p14:creationId xmlns:p14="http://schemas.microsoft.com/office/powerpoint/2010/main" xmlns="" val="38150435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4FB1F1E3-3B4A-4CD6-8FEF-D7F471257CA9}" type="datetimeFigureOut">
              <a:rPr lang="en-IN" smtClean="0"/>
              <a:pPr/>
              <a:t>29-09-2018</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2FC2CE5-A937-489E-AAA3-BD4794D0502C}" type="slidenum">
              <a:rPr lang="en-IN" smtClean="0"/>
              <a:pPr/>
              <a:t>‹#›</a:t>
            </a:fld>
            <a:endParaRPr lang="en-IN"/>
          </a:p>
        </p:txBody>
      </p:sp>
    </p:spTree>
    <p:extLst>
      <p:ext uri="{BB962C8B-B14F-4D97-AF65-F5344CB8AC3E}">
        <p14:creationId xmlns:p14="http://schemas.microsoft.com/office/powerpoint/2010/main" xmlns="" val="308065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4FB1F1E3-3B4A-4CD6-8FEF-D7F471257CA9}" type="datetimeFigureOut">
              <a:rPr lang="en-IN" smtClean="0"/>
              <a:pPr/>
              <a:t>29-09-2018</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2FC2CE5-A937-489E-AAA3-BD4794D0502C}" type="slidenum">
              <a:rPr lang="en-IN" smtClean="0"/>
              <a:pPr/>
              <a:t>‹#›</a:t>
            </a:fld>
            <a:endParaRPr lang="en-IN"/>
          </a:p>
        </p:txBody>
      </p:sp>
    </p:spTree>
    <p:extLst>
      <p:ext uri="{BB962C8B-B14F-4D97-AF65-F5344CB8AC3E}">
        <p14:creationId xmlns:p14="http://schemas.microsoft.com/office/powerpoint/2010/main" xmlns="" val="8707745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4FB1F1E3-3B4A-4CD6-8FEF-D7F471257CA9}" type="datetimeFigureOut">
              <a:rPr lang="en-IN" smtClean="0"/>
              <a:pPr/>
              <a:t>29-09-2018</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2FC2CE5-A937-489E-AAA3-BD4794D0502C}" type="slidenum">
              <a:rPr lang="en-IN" smtClean="0"/>
              <a:pPr/>
              <a:t>‹#›</a:t>
            </a:fld>
            <a:endParaRPr lang="en-IN"/>
          </a:p>
        </p:txBody>
      </p:sp>
    </p:spTree>
    <p:extLst>
      <p:ext uri="{BB962C8B-B14F-4D97-AF65-F5344CB8AC3E}">
        <p14:creationId xmlns:p14="http://schemas.microsoft.com/office/powerpoint/2010/main" xmlns="" val="4734572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FB1F1E3-3B4A-4CD6-8FEF-D7F471257CA9}" type="datetimeFigureOut">
              <a:rPr lang="en-IN" smtClean="0"/>
              <a:pPr/>
              <a:t>29-09-2018</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2FC2CE5-A937-489E-AAA3-BD4794D0502C}" type="slidenum">
              <a:rPr lang="en-IN" smtClean="0"/>
              <a:pPr/>
              <a:t>‹#›</a:t>
            </a:fld>
            <a:endParaRPr lang="en-IN"/>
          </a:p>
        </p:txBody>
      </p:sp>
    </p:spTree>
    <p:extLst>
      <p:ext uri="{BB962C8B-B14F-4D97-AF65-F5344CB8AC3E}">
        <p14:creationId xmlns:p14="http://schemas.microsoft.com/office/powerpoint/2010/main" xmlns="" val="9099461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4FB1F1E3-3B4A-4CD6-8FEF-D7F471257CA9}" type="datetimeFigureOut">
              <a:rPr lang="en-IN" smtClean="0"/>
              <a:pPr/>
              <a:t>29-09-2018</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02FC2CE5-A937-489E-AAA3-BD4794D0502C}" type="slidenum">
              <a:rPr lang="en-IN" smtClean="0"/>
              <a:pPr/>
              <a:t>‹#›</a:t>
            </a:fld>
            <a:endParaRPr lang="en-IN"/>
          </a:p>
        </p:txBody>
      </p:sp>
    </p:spTree>
    <p:extLst>
      <p:ext uri="{BB962C8B-B14F-4D97-AF65-F5344CB8AC3E}">
        <p14:creationId xmlns:p14="http://schemas.microsoft.com/office/powerpoint/2010/main" xmlns="" val="12235084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4FB1F1E3-3B4A-4CD6-8FEF-D7F471257CA9}" type="datetimeFigureOut">
              <a:rPr lang="en-IN" smtClean="0"/>
              <a:pPr/>
              <a:t>29-09-2018</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02FC2CE5-A937-489E-AAA3-BD4794D0502C}" type="slidenum">
              <a:rPr lang="en-IN" smtClean="0"/>
              <a:pPr/>
              <a:t>‹#›</a:t>
            </a:fld>
            <a:endParaRPr lang="en-IN"/>
          </a:p>
        </p:txBody>
      </p:sp>
    </p:spTree>
    <p:extLst>
      <p:ext uri="{BB962C8B-B14F-4D97-AF65-F5344CB8AC3E}">
        <p14:creationId xmlns:p14="http://schemas.microsoft.com/office/powerpoint/2010/main" xmlns="" val="31175689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4FB1F1E3-3B4A-4CD6-8FEF-D7F471257CA9}" type="datetimeFigureOut">
              <a:rPr lang="en-IN" smtClean="0"/>
              <a:pPr/>
              <a:t>29-09-2018</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02FC2CE5-A937-489E-AAA3-BD4794D0502C}" type="slidenum">
              <a:rPr lang="en-IN" smtClean="0"/>
              <a:pPr/>
              <a:t>‹#›</a:t>
            </a:fld>
            <a:endParaRPr lang="en-IN"/>
          </a:p>
        </p:txBody>
      </p:sp>
    </p:spTree>
    <p:extLst>
      <p:ext uri="{BB962C8B-B14F-4D97-AF65-F5344CB8AC3E}">
        <p14:creationId xmlns:p14="http://schemas.microsoft.com/office/powerpoint/2010/main" xmlns="" val="15115536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B1F1E3-3B4A-4CD6-8FEF-D7F471257CA9}" type="datetimeFigureOut">
              <a:rPr lang="en-IN" smtClean="0"/>
              <a:pPr/>
              <a:t>29-09-2018</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02FC2CE5-A937-489E-AAA3-BD4794D0502C}" type="slidenum">
              <a:rPr lang="en-IN" smtClean="0"/>
              <a:pPr/>
              <a:t>‹#›</a:t>
            </a:fld>
            <a:endParaRPr lang="en-IN"/>
          </a:p>
        </p:txBody>
      </p:sp>
    </p:spTree>
    <p:extLst>
      <p:ext uri="{BB962C8B-B14F-4D97-AF65-F5344CB8AC3E}">
        <p14:creationId xmlns:p14="http://schemas.microsoft.com/office/powerpoint/2010/main" xmlns="" val="37911804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FB1F1E3-3B4A-4CD6-8FEF-D7F471257CA9}" type="datetimeFigureOut">
              <a:rPr lang="en-IN" smtClean="0"/>
              <a:pPr/>
              <a:t>29-09-2018</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02FC2CE5-A937-489E-AAA3-BD4794D0502C}" type="slidenum">
              <a:rPr lang="en-IN" smtClean="0"/>
              <a:pPr/>
              <a:t>‹#›</a:t>
            </a:fld>
            <a:endParaRPr lang="en-IN"/>
          </a:p>
        </p:txBody>
      </p:sp>
    </p:spTree>
    <p:extLst>
      <p:ext uri="{BB962C8B-B14F-4D97-AF65-F5344CB8AC3E}">
        <p14:creationId xmlns:p14="http://schemas.microsoft.com/office/powerpoint/2010/main" xmlns="" val="5854911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FB1F1E3-3B4A-4CD6-8FEF-D7F471257CA9}" type="datetimeFigureOut">
              <a:rPr lang="en-IN" smtClean="0"/>
              <a:pPr/>
              <a:t>29-09-2018</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02FC2CE5-A937-489E-AAA3-BD4794D0502C}" type="slidenum">
              <a:rPr lang="en-IN" smtClean="0"/>
              <a:pPr/>
              <a:t>‹#›</a:t>
            </a:fld>
            <a:endParaRPr lang="en-IN"/>
          </a:p>
        </p:txBody>
      </p:sp>
    </p:spTree>
    <p:extLst>
      <p:ext uri="{BB962C8B-B14F-4D97-AF65-F5344CB8AC3E}">
        <p14:creationId xmlns:p14="http://schemas.microsoft.com/office/powerpoint/2010/main" xmlns="" val="11983938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B1F1E3-3B4A-4CD6-8FEF-D7F471257CA9}" type="datetimeFigureOut">
              <a:rPr lang="en-IN" smtClean="0"/>
              <a:pPr/>
              <a:t>29-09-2018</a:t>
            </a:fld>
            <a:endParaRPr lang="en-I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2FC2CE5-A937-489E-AAA3-BD4794D0502C}" type="slidenum">
              <a:rPr lang="en-IN" smtClean="0"/>
              <a:pPr/>
              <a:t>‹#›</a:t>
            </a:fld>
            <a:endParaRPr lang="en-IN"/>
          </a:p>
        </p:txBody>
      </p:sp>
    </p:spTree>
    <p:extLst>
      <p:ext uri="{BB962C8B-B14F-4D97-AF65-F5344CB8AC3E}">
        <p14:creationId xmlns:p14="http://schemas.microsoft.com/office/powerpoint/2010/main" xmlns="" val="32086995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3779" y="199697"/>
            <a:ext cx="11540359" cy="6201103"/>
          </a:xfrm>
        </p:spPr>
        <p:txBody>
          <a:bodyPr>
            <a:normAutofit/>
          </a:bodyPr>
          <a:lstStyle/>
          <a:p>
            <a:pPr algn="ctr"/>
            <a:r>
              <a:rPr lang="en-US" b="1" dirty="0">
                <a:solidFill>
                  <a:srgbClr val="CC00CC"/>
                </a:solidFill>
              </a:rPr>
              <a:t>Use Patterns of Electronic Resources in </a:t>
            </a:r>
            <a:r>
              <a:rPr lang="en-US" b="1" dirty="0" smtClean="0">
                <a:solidFill>
                  <a:srgbClr val="CC00CC"/>
                </a:solidFill>
              </a:rPr>
              <a:t/>
            </a:r>
            <a:br>
              <a:rPr lang="en-US" b="1" dirty="0" smtClean="0">
                <a:solidFill>
                  <a:srgbClr val="CC00CC"/>
                </a:solidFill>
              </a:rPr>
            </a:br>
            <a:r>
              <a:rPr lang="en-US" b="1" dirty="0" smtClean="0">
                <a:solidFill>
                  <a:srgbClr val="CC00CC"/>
                </a:solidFill>
              </a:rPr>
              <a:t>Engineering </a:t>
            </a:r>
            <a:r>
              <a:rPr lang="en-US" b="1" dirty="0">
                <a:solidFill>
                  <a:srgbClr val="CC00CC"/>
                </a:solidFill>
              </a:rPr>
              <a:t>College Libraries: A Study</a:t>
            </a:r>
            <a:r>
              <a:rPr lang="en-IN" dirty="0">
                <a:solidFill>
                  <a:srgbClr val="CC00CC"/>
                </a:solidFill>
              </a:rPr>
              <a:t/>
            </a:r>
            <a:br>
              <a:rPr lang="en-IN" dirty="0">
                <a:solidFill>
                  <a:srgbClr val="CC00CC"/>
                </a:solidFill>
              </a:rPr>
            </a:br>
            <a:r>
              <a:rPr lang="en-IN" dirty="0" smtClean="0"/>
              <a:t/>
            </a:r>
            <a:br>
              <a:rPr lang="en-IN" dirty="0" smtClean="0"/>
            </a:br>
            <a:r>
              <a:rPr lang="en-US" b="1" dirty="0" smtClean="0">
                <a:solidFill>
                  <a:srgbClr val="00B050"/>
                </a:solidFill>
                <a:latin typeface="Bahnschrift Condensed" panose="020B0502040204020203" pitchFamily="34" charset="0"/>
              </a:rPr>
              <a:t>By</a:t>
            </a:r>
            <a:r>
              <a:rPr lang="en-IN" dirty="0">
                <a:solidFill>
                  <a:srgbClr val="00B050"/>
                </a:solidFill>
                <a:latin typeface="Bahnschrift Condensed" panose="020B0502040204020203" pitchFamily="34" charset="0"/>
              </a:rPr>
              <a:t/>
            </a:r>
            <a:br>
              <a:rPr lang="en-IN" dirty="0">
                <a:solidFill>
                  <a:srgbClr val="00B050"/>
                </a:solidFill>
                <a:latin typeface="Bahnschrift Condensed" panose="020B0502040204020203" pitchFamily="34" charset="0"/>
              </a:rPr>
            </a:br>
            <a:r>
              <a:rPr lang="en-US" b="1" dirty="0">
                <a:solidFill>
                  <a:srgbClr val="00B050"/>
                </a:solidFill>
                <a:latin typeface="Bahnschrift Condensed" panose="020B0502040204020203" pitchFamily="34" charset="0"/>
              </a:rPr>
              <a:t>Dr. </a:t>
            </a:r>
            <a:r>
              <a:rPr lang="en-US" b="1" dirty="0" err="1">
                <a:solidFill>
                  <a:srgbClr val="00B050"/>
                </a:solidFill>
                <a:latin typeface="Bahnschrift Condensed" panose="020B0502040204020203" pitchFamily="34" charset="0"/>
              </a:rPr>
              <a:t>Taddi</a:t>
            </a:r>
            <a:r>
              <a:rPr lang="en-US" b="1" dirty="0">
                <a:solidFill>
                  <a:srgbClr val="00B050"/>
                </a:solidFill>
                <a:latin typeface="Bahnschrift Condensed" panose="020B0502040204020203" pitchFamily="34" charset="0"/>
              </a:rPr>
              <a:t> </a:t>
            </a:r>
            <a:r>
              <a:rPr lang="en-US" b="1" dirty="0" err="1">
                <a:solidFill>
                  <a:srgbClr val="00B050"/>
                </a:solidFill>
                <a:latin typeface="Bahnschrift Condensed" panose="020B0502040204020203" pitchFamily="34" charset="0"/>
              </a:rPr>
              <a:t>Murali</a:t>
            </a:r>
            <a:r>
              <a:rPr lang="en-US" b="1" dirty="0">
                <a:solidFill>
                  <a:srgbClr val="00B050"/>
                </a:solidFill>
                <a:latin typeface="Bahnschrift Condensed" panose="020B0502040204020203" pitchFamily="34" charset="0"/>
              </a:rPr>
              <a:t> , Assistant Professor </a:t>
            </a:r>
            <a:r>
              <a:rPr lang="en-IN" dirty="0">
                <a:solidFill>
                  <a:srgbClr val="00B050"/>
                </a:solidFill>
                <a:latin typeface="Bahnschrift Condensed" panose="020B0502040204020203" pitchFamily="34" charset="0"/>
              </a:rPr>
              <a:t/>
            </a:r>
            <a:br>
              <a:rPr lang="en-IN" dirty="0">
                <a:solidFill>
                  <a:srgbClr val="00B050"/>
                </a:solidFill>
                <a:latin typeface="Bahnschrift Condensed" panose="020B0502040204020203" pitchFamily="34" charset="0"/>
              </a:rPr>
            </a:br>
            <a:r>
              <a:rPr lang="en-US" b="1" dirty="0" smtClean="0">
                <a:solidFill>
                  <a:srgbClr val="00B050"/>
                </a:solidFill>
                <a:latin typeface="Bahnschrift Condensed" panose="020B0502040204020203" pitchFamily="34" charset="0"/>
              </a:rPr>
              <a:t>Dept. </a:t>
            </a:r>
            <a:r>
              <a:rPr lang="en-US" b="1" dirty="0">
                <a:solidFill>
                  <a:srgbClr val="00B050"/>
                </a:solidFill>
                <a:latin typeface="Bahnschrift Condensed" panose="020B0502040204020203" pitchFamily="34" charset="0"/>
              </a:rPr>
              <a:t>of Library and Information Science</a:t>
            </a:r>
            <a:r>
              <a:rPr lang="en-IN" dirty="0">
                <a:solidFill>
                  <a:srgbClr val="00B050"/>
                </a:solidFill>
                <a:latin typeface="Bahnschrift Condensed" panose="020B0502040204020203" pitchFamily="34" charset="0"/>
              </a:rPr>
              <a:t/>
            </a:r>
            <a:br>
              <a:rPr lang="en-IN" dirty="0">
                <a:solidFill>
                  <a:srgbClr val="00B050"/>
                </a:solidFill>
                <a:latin typeface="Bahnschrift Condensed" panose="020B0502040204020203" pitchFamily="34" charset="0"/>
              </a:rPr>
            </a:br>
            <a:r>
              <a:rPr lang="en-US" b="1" dirty="0">
                <a:solidFill>
                  <a:srgbClr val="00B050"/>
                </a:solidFill>
                <a:latin typeface="Bahnschrift Condensed" panose="020B0502040204020203" pitchFamily="34" charset="0"/>
              </a:rPr>
              <a:t>Central University of Tamil Nadu, </a:t>
            </a:r>
            <a:r>
              <a:rPr lang="en-US" b="1" dirty="0" err="1" smtClean="0">
                <a:solidFill>
                  <a:srgbClr val="00B050"/>
                </a:solidFill>
                <a:latin typeface="Bahnschrift Condensed" panose="020B0502040204020203" pitchFamily="34" charset="0"/>
              </a:rPr>
              <a:t>Thiruvarur</a:t>
            </a:r>
            <a:r>
              <a:rPr lang="en-IN" dirty="0">
                <a:solidFill>
                  <a:srgbClr val="00B050"/>
                </a:solidFill>
                <a:latin typeface="Bahnschrift Condensed" panose="020B0502040204020203" pitchFamily="34" charset="0"/>
              </a:rPr>
              <a:t/>
            </a:r>
            <a:br>
              <a:rPr lang="en-IN" dirty="0">
                <a:solidFill>
                  <a:srgbClr val="00B050"/>
                </a:solidFill>
                <a:latin typeface="Bahnschrift Condensed" panose="020B0502040204020203" pitchFamily="34" charset="0"/>
              </a:rPr>
            </a:br>
            <a:r>
              <a:rPr lang="en-US" b="1" dirty="0">
                <a:solidFill>
                  <a:srgbClr val="00B050"/>
                </a:solidFill>
                <a:latin typeface="Bahnschrift Condensed" panose="020B0502040204020203" pitchFamily="34" charset="0"/>
              </a:rPr>
              <a:t>E-mail: </a:t>
            </a:r>
            <a:r>
              <a:rPr lang="en-US" b="1" u="sng" dirty="0">
                <a:solidFill>
                  <a:srgbClr val="00B050"/>
                </a:solidFill>
                <a:latin typeface="Bahnschrift Condensed" panose="020B0502040204020203" pitchFamily="34" charset="0"/>
              </a:rPr>
              <a:t>taddimurali@gmail.com</a:t>
            </a:r>
            <a:r>
              <a:rPr lang="en-US" b="1" dirty="0">
                <a:solidFill>
                  <a:srgbClr val="00B050"/>
                </a:solidFill>
                <a:latin typeface="Bahnschrift Condensed" panose="020B0502040204020203" pitchFamily="34" charset="0"/>
              </a:rPr>
              <a:t>,  Mobile:9441160759</a:t>
            </a:r>
            <a:r>
              <a:rPr lang="en-IN" dirty="0">
                <a:solidFill>
                  <a:srgbClr val="00B050"/>
                </a:solidFill>
                <a:latin typeface="Bahnschrift Condensed" panose="020B0502040204020203" pitchFamily="34" charset="0"/>
              </a:rPr>
              <a:t/>
            </a:r>
            <a:br>
              <a:rPr lang="en-IN" dirty="0">
                <a:solidFill>
                  <a:srgbClr val="00B050"/>
                </a:solidFill>
                <a:latin typeface="Bahnschrift Condensed" panose="020B0502040204020203" pitchFamily="34" charset="0"/>
              </a:rPr>
            </a:br>
            <a:endParaRPr lang="en-IN" dirty="0">
              <a:solidFill>
                <a:srgbClr val="00B050"/>
              </a:solidFill>
              <a:latin typeface="Bahnschrift Condensed" panose="020B0502040204020203" pitchFamily="34" charset="0"/>
            </a:endParaRPr>
          </a:p>
        </p:txBody>
      </p:sp>
    </p:spTree>
    <p:extLst>
      <p:ext uri="{BB962C8B-B14F-4D97-AF65-F5344CB8AC3E}">
        <p14:creationId xmlns:p14="http://schemas.microsoft.com/office/powerpoint/2010/main" xmlns="" val="15034615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04800" y="262759"/>
            <a:ext cx="11477297" cy="5724644"/>
          </a:xfrm>
          <a:prstGeom prst="rect">
            <a:avLst/>
          </a:prstGeom>
        </p:spPr>
        <p:txBody>
          <a:bodyPr wrap="square">
            <a:spAutoFit/>
          </a:bodyPr>
          <a:lstStyle/>
          <a:p>
            <a:pPr algn="just">
              <a:lnSpc>
                <a:spcPct val="150000"/>
              </a:lnSpc>
              <a:spcAft>
                <a:spcPts val="0"/>
              </a:spcAft>
            </a:pPr>
            <a:r>
              <a:rPr lang="en-IN" sz="2800" b="1" dirty="0" smtClean="0">
                <a:latin typeface="Times New Roman" panose="02020603050405020304" pitchFamily="18" charset="0"/>
                <a:ea typeface="Times New Roman" panose="02020603050405020304" pitchFamily="18" charset="0"/>
                <a:cs typeface="Times New Roman" panose="02020603050405020304" pitchFamily="18" charset="0"/>
              </a:rPr>
              <a:t>DISCUSSIONS </a:t>
            </a:r>
            <a:r>
              <a:rPr lang="en-IN" sz="2800" b="1" dirty="0">
                <a:latin typeface="Times New Roman" panose="02020603050405020304" pitchFamily="18" charset="0"/>
                <a:ea typeface="Times New Roman" panose="02020603050405020304" pitchFamily="18" charset="0"/>
                <a:cs typeface="Times New Roman" panose="02020603050405020304" pitchFamily="18" charset="0"/>
              </a:rPr>
              <a:t>&amp; CONCLUSION:</a:t>
            </a:r>
            <a:endParaRPr lang="en-IN" sz="2000" dirty="0">
              <a:latin typeface="Calibri" panose="020F0502020204030204" pitchFamily="34" charset="0"/>
              <a:ea typeface="Times New Roman" panose="02020603050405020304" pitchFamily="18" charset="0"/>
              <a:cs typeface="Times New Roman" panose="02020603050405020304" pitchFamily="18" charset="0"/>
            </a:endParaRPr>
          </a:p>
          <a:p>
            <a:pPr algn="just"/>
            <a:r>
              <a:rPr lang="en-IN" dirty="0" smtClean="0"/>
              <a:t>	The </a:t>
            </a:r>
            <a:r>
              <a:rPr lang="en-IN" dirty="0"/>
              <a:t>application of information and communication technologies, in the information processing storage and retrieval, brought radical changes in the Academic Library System, as well as in information services, information   products and its modes of scholarly communication.  Its potential is quite vast, informative and contributes the development of new literary concepts; as well create knowledge, awareness to the user community. </a:t>
            </a:r>
          </a:p>
          <a:p>
            <a:pPr algn="just"/>
            <a:r>
              <a:rPr lang="en-IN" dirty="0" smtClean="0"/>
              <a:t>	The </a:t>
            </a:r>
            <a:r>
              <a:rPr lang="en-IN" dirty="0"/>
              <a:t>present study observed that the age-wise distribution of the students, the class interval 20-39 expressed the highest by the students in general.  In the case of preferential choice of Engineering Branches, both the students expressed, i.e. ECE, EEE, Computer Science/Civil, lastly Mechanical Engineering only.  While studying the ‘Frequency of Visits to Library’, on an average both male and female students indicated the highest under the variable ‘Daily’, followed by ‘Weekly and Rarely’.  Regarding the ‘Awareness about the e-resources in the </a:t>
            </a:r>
            <a:r>
              <a:rPr lang="en-IN" dirty="0" smtClean="0"/>
              <a:t>library 'The</a:t>
            </a:r>
            <a:r>
              <a:rPr lang="en-IN" sz="2000" dirty="0" smtClean="0"/>
              <a:t> </a:t>
            </a:r>
            <a:r>
              <a:rPr lang="en-IN" sz="2000" dirty="0"/>
              <a:t>e-resources in the library’, 64.76% of the male and female students expressed their awareness, followed by ‘little and Un-aware’ in descending order of priority.  The study observed that the ‘Frequency of Use of e-resources’, indicated the highest under the variable ‘weekly Once’, followed by ‘Weekly Twice’, and very few are in ‘Daily and rarely’.  The ‘Purpose of using e-resources’, shows the highest by the male and female students for their ‘Career Development’, followed by ‘For Study’, ‘For Improving Knowledge’, land the ‘Finding Quick Information’, is the last priority.  Regarding the place of using e-resources, the male and female students indicated the highest at ‘Central Library’, followed by ‘Cybercafé and Computer Lab’.  The male and female students expressed their complete reliability what they are using.  </a:t>
            </a:r>
          </a:p>
        </p:txBody>
      </p:sp>
    </p:spTree>
    <p:extLst>
      <p:ext uri="{BB962C8B-B14F-4D97-AF65-F5344CB8AC3E}">
        <p14:creationId xmlns:p14="http://schemas.microsoft.com/office/powerpoint/2010/main" xmlns="" val="412899027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2" descr="Image result for thank you images hd"/>
          <p:cNvPicPr>
            <a:picLocks noGrp="1" noChangeAspect="1" noChangeArrowheads="1"/>
          </p:cNvPicPr>
          <p:nvPr>
            <p:ph idx="1"/>
          </p:nvPr>
        </p:nvPicPr>
        <p:blipFill>
          <a:blip r:embed="rId2" cstate="print">
            <a:extLst>
              <a:ext uri="{28A0092B-C50C-407E-A947-70E740481C1C}">
                <a14:useLocalDpi xmlns:a14="http://schemas.microsoft.com/office/drawing/2010/main" xmlns="" val="0"/>
              </a:ext>
            </a:extLst>
          </a:blip>
          <a:srcRect/>
          <a:stretch>
            <a:fillRect/>
          </a:stretch>
        </p:blipFill>
        <p:spPr bwMode="auto">
          <a:xfrm>
            <a:off x="168166" y="0"/>
            <a:ext cx="11845158" cy="6611007"/>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4922423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46537" y="409903"/>
            <a:ext cx="11382703" cy="6057043"/>
          </a:xfrm>
          <a:prstGeom prst="rect">
            <a:avLst/>
          </a:prstGeom>
        </p:spPr>
        <p:txBody>
          <a:bodyPr wrap="square">
            <a:spAutoFit/>
          </a:bodyPr>
          <a:lstStyle/>
          <a:p>
            <a:pPr indent="457200" algn="ctr">
              <a:lnSpc>
                <a:spcPct val="115000"/>
              </a:lnSpc>
              <a:spcAft>
                <a:spcPts val="0"/>
              </a:spcAft>
            </a:pPr>
            <a:r>
              <a:rPr lang="en-IN" sz="2400"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ABSTRACT</a:t>
            </a:r>
          </a:p>
          <a:p>
            <a:pPr indent="457200" algn="just">
              <a:lnSpc>
                <a:spcPct val="150000"/>
              </a:lnSpc>
              <a:spcAft>
                <a:spcPts val="0"/>
              </a:spcAft>
            </a:pPr>
            <a:r>
              <a:rPr lang="en-IN" sz="2400" dirty="0" smtClean="0">
                <a:latin typeface="Times New Roman" panose="02020603050405020304" pitchFamily="18" charset="0"/>
                <a:ea typeface="Times New Roman" panose="02020603050405020304" pitchFamily="18" charset="0"/>
                <a:cs typeface="Times New Roman" panose="02020603050405020304" pitchFamily="18" charset="0"/>
              </a:rPr>
              <a:t>The </a:t>
            </a:r>
            <a:r>
              <a:rPr lang="en-IN" sz="2400" dirty="0">
                <a:latin typeface="Times New Roman" panose="02020603050405020304" pitchFamily="18" charset="0"/>
                <a:ea typeface="Times New Roman" panose="02020603050405020304" pitchFamily="18" charset="0"/>
                <a:cs typeface="Times New Roman" panose="02020603050405020304" pitchFamily="18" charset="0"/>
              </a:rPr>
              <a:t>purpose of this study is to identify the use patterns of E-resources by the Engineering College students and also to find the problems faced by the Engineering College Students during accessing and using the E-resources.  This study is also made an enquiry; how to mitigate the problems faced by the students, in using the E-resources. Nowadays, the subscription of consortium e-journals is very common, to meet the user information needs, particularly in engineering college libraries. But its optimum use of E-resources is a matter of discussion.  The present paper examines the alternatives: how to improve the use patterns of E- resources, and databases in Engineering College Libraries. The study also highlights the choice of preference and importance of e-resources in Engineering College </a:t>
            </a:r>
            <a:r>
              <a:rPr lang="en-IN" sz="2400" dirty="0" smtClean="0">
                <a:latin typeface="Times New Roman" panose="02020603050405020304" pitchFamily="18" charset="0"/>
                <a:ea typeface="Times New Roman" panose="02020603050405020304" pitchFamily="18" charset="0"/>
                <a:cs typeface="Times New Roman" panose="02020603050405020304" pitchFamily="18" charset="0"/>
              </a:rPr>
              <a:t>Libraries in </a:t>
            </a:r>
            <a:r>
              <a:rPr lang="en-IN" sz="2400" dirty="0">
                <a:latin typeface="Times New Roman" panose="02020603050405020304" pitchFamily="18" charset="0"/>
                <a:ea typeface="Times New Roman" panose="02020603050405020304" pitchFamily="18" charset="0"/>
                <a:cs typeface="Times New Roman" panose="02020603050405020304" pitchFamily="18" charset="0"/>
              </a:rPr>
              <a:t>Srikakulam Distract. </a:t>
            </a:r>
            <a:endParaRPr lang="en-IN" sz="24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9835487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56746" y="526405"/>
            <a:ext cx="10258096" cy="5932393"/>
          </a:xfrm>
          <a:prstGeom prst="rect">
            <a:avLst/>
          </a:prstGeom>
        </p:spPr>
        <p:txBody>
          <a:bodyPr wrap="square">
            <a:spAutoFit/>
          </a:bodyPr>
          <a:lstStyle/>
          <a:p>
            <a:pPr algn="just">
              <a:lnSpc>
                <a:spcPct val="115000"/>
              </a:lnSpc>
              <a:spcAft>
                <a:spcPts val="0"/>
              </a:spcAft>
            </a:pPr>
            <a:r>
              <a:rPr lang="en-IN"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INTRODUCTION</a:t>
            </a:r>
            <a:endParaRPr lang="en-IN" sz="1600" dirty="0" smtClean="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en-IN" dirty="0">
                <a:latin typeface="Times New Roman" panose="02020603050405020304" pitchFamily="18" charset="0"/>
                <a:ea typeface="Times New Roman" panose="02020603050405020304" pitchFamily="18" charset="0"/>
                <a:cs typeface="Times New Roman" panose="02020603050405020304" pitchFamily="18" charset="0"/>
              </a:rPr>
              <a:t>      </a:t>
            </a:r>
            <a:r>
              <a:rPr lang="en-IN" sz="2400" dirty="0">
                <a:latin typeface="Times New Roman" panose="02020603050405020304" pitchFamily="18" charset="0"/>
                <a:ea typeface="Times New Roman" panose="02020603050405020304" pitchFamily="18" charset="0"/>
                <a:cs typeface="Times New Roman" panose="02020603050405020304" pitchFamily="18" charset="0"/>
              </a:rPr>
              <a:t>Advances in computer applications during the past few decades have brought radical changes in the information gathering habits. The application of information and communication technologies, in the information processing storage and retrieval, and also brought radical changes in information products and its service modes of scholarly communication; their potential is quite vast, and informative to the user community. </a:t>
            </a:r>
            <a:r>
              <a:rPr lang="en-IN" sz="2400" dirty="0" smtClean="0">
                <a:latin typeface="Times New Roman" panose="02020603050405020304" pitchFamily="18" charset="0"/>
                <a:ea typeface="Times New Roman" panose="02020603050405020304" pitchFamily="18" charset="0"/>
                <a:cs typeface="Times New Roman" panose="02020603050405020304" pitchFamily="18" charset="0"/>
              </a:rPr>
              <a:t>Further</a:t>
            </a:r>
            <a:r>
              <a:rPr lang="en-IN" sz="2400" dirty="0">
                <a:latin typeface="Times New Roman" panose="02020603050405020304" pitchFamily="18" charset="0"/>
                <a:ea typeface="Times New Roman" panose="02020603050405020304" pitchFamily="18" charset="0"/>
                <a:cs typeface="Times New Roman" panose="02020603050405020304" pitchFamily="18" charset="0"/>
              </a:rPr>
              <a:t>, the availability of variety of automated information services, sources and facilities are very important in the digital environment.  The importance of e- resources, and the perceived impact of the E -resources by the Engineering College Students, on their academic activities and also the problems faced by the user community in using the E – resources are basic theme of the present paper.   This survey is particularly conducted to assess the user satisfaction about the e-resources over conventional sources of information is a matter of discussion in this article.</a:t>
            </a:r>
            <a:endParaRPr lang="en-IN" sz="24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50933829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35724" y="515895"/>
            <a:ext cx="11025351" cy="5832366"/>
          </a:xfrm>
          <a:prstGeom prst="rect">
            <a:avLst/>
          </a:prstGeom>
        </p:spPr>
        <p:txBody>
          <a:bodyPr wrap="square">
            <a:spAutoFit/>
          </a:bodyPr>
          <a:lstStyle/>
          <a:p>
            <a:pPr algn="just">
              <a:lnSpc>
                <a:spcPct val="150000"/>
              </a:lnSpc>
              <a:spcAft>
                <a:spcPts val="0"/>
              </a:spcAft>
            </a:pPr>
            <a:r>
              <a:rPr lang="en-IN" sz="20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OBJECTIVES OF THE STUDY:</a:t>
            </a:r>
            <a:endParaRPr lang="en-IN" sz="2000" dirty="0" smtClean="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0"/>
              </a:spcAft>
            </a:pPr>
            <a:r>
              <a:rPr lang="en-IN" sz="2000" dirty="0">
                <a:latin typeface="Times New Roman" panose="02020603050405020304" pitchFamily="18" charset="0"/>
                <a:ea typeface="Times New Roman" panose="02020603050405020304" pitchFamily="18" charset="0"/>
                <a:cs typeface="Times New Roman" panose="02020603050405020304" pitchFamily="18" charset="0"/>
              </a:rPr>
              <a:t>              This research paper made an attempt to examine the use patterns of e-resources by Engineering College Students and the availability of e-resources in the Engineering College Libraries.  The main objective of this study is to analyse dependency of engineering college students on E-Resources and Internet in Engineering College Libraries</a:t>
            </a:r>
            <a:r>
              <a:rPr lang="en-IN" sz="2000" dirty="0" smtClean="0">
                <a:latin typeface="Times New Roman" panose="02020603050405020304" pitchFamily="18" charset="0"/>
                <a:ea typeface="Times New Roman" panose="02020603050405020304" pitchFamily="18" charset="0"/>
                <a:cs typeface="Times New Roman" panose="02020603050405020304" pitchFamily="18" charset="0"/>
              </a:rPr>
              <a:t>:</a:t>
            </a:r>
          </a:p>
          <a:p>
            <a:pPr marL="342900" lvl="0" indent="-342900" algn="just">
              <a:lnSpc>
                <a:spcPct val="200000"/>
              </a:lnSpc>
              <a:spcAft>
                <a:spcPts val="0"/>
              </a:spcAft>
              <a:buFont typeface="Symbol" panose="05050102010706020507" pitchFamily="18" charset="2"/>
              <a:buChar char=""/>
            </a:pPr>
            <a:r>
              <a:rPr lang="en-IN" sz="2000" b="1" i="1" dirty="0" smtClean="0">
                <a:solidFill>
                  <a:srgbClr val="0070C0"/>
                </a:solidFill>
                <a:latin typeface="Times New Roman" panose="02020603050405020304" pitchFamily="18" charset="0"/>
                <a:ea typeface="Calibri" panose="020F0502020204030204" pitchFamily="34" charset="0"/>
                <a:cs typeface="Times New Roman" panose="02020603050405020304" pitchFamily="18" charset="0"/>
              </a:rPr>
              <a:t>Use </a:t>
            </a:r>
            <a:r>
              <a:rPr lang="en-IN" sz="2000" b="1" i="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and utilization of e-resources by Engineering College Libraries.</a:t>
            </a:r>
            <a:endParaRPr lang="en-IN" sz="2000" b="1" i="1" dirty="0" smtClean="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200000"/>
              </a:lnSpc>
              <a:spcAft>
                <a:spcPts val="0"/>
              </a:spcAft>
              <a:buFont typeface="Symbol" panose="05050102010706020507" pitchFamily="18" charset="2"/>
              <a:buChar char=""/>
            </a:pPr>
            <a:r>
              <a:rPr lang="en-IN" sz="2000" b="1" i="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To study the availability of types of e- resources in engineering college libraries. </a:t>
            </a:r>
            <a:endParaRPr lang="en-IN" sz="2000" b="1" i="1" dirty="0" smtClean="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200000"/>
              </a:lnSpc>
              <a:spcAft>
                <a:spcPts val="0"/>
              </a:spcAft>
              <a:buFont typeface="Symbol" panose="05050102010706020507" pitchFamily="18" charset="2"/>
              <a:buChar char=""/>
            </a:pPr>
            <a:r>
              <a:rPr lang="en-IN" sz="2000" b="1" i="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To identify the type of problems faced by student using e-resources in Engineering </a:t>
            </a:r>
            <a:r>
              <a:rPr lang="en-IN" sz="2000" b="1" i="1" dirty="0" smtClean="0">
                <a:solidFill>
                  <a:srgbClr val="0070C0"/>
                </a:solidFill>
                <a:latin typeface="Times New Roman" panose="02020603050405020304" pitchFamily="18" charset="0"/>
                <a:ea typeface="Calibri" panose="020F0502020204030204" pitchFamily="34" charset="0"/>
                <a:cs typeface="Times New Roman" panose="02020603050405020304" pitchFamily="18" charset="0"/>
              </a:rPr>
              <a:t>College Libraries </a:t>
            </a:r>
            <a:endParaRPr lang="en-IN" sz="2000" b="1" i="1" dirty="0" smtClean="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200000"/>
              </a:lnSpc>
              <a:spcAft>
                <a:spcPts val="0"/>
              </a:spcAft>
              <a:buFont typeface="Symbol" panose="05050102010706020507" pitchFamily="18" charset="2"/>
              <a:buChar char=""/>
            </a:pPr>
            <a:r>
              <a:rPr lang="en-IN" sz="2000" b="1" i="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Locate the impediments faced by students while accessing and using the electronic resources</a:t>
            </a:r>
            <a:endParaRPr lang="en-IN" sz="2000" b="1" i="1" dirty="0" smtClean="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Aft>
                <a:spcPts val="0"/>
              </a:spcAft>
              <a:buFont typeface="Symbol" panose="05050102010706020507" pitchFamily="18" charset="2"/>
              <a:buChar char=""/>
            </a:pPr>
            <a:r>
              <a:rPr lang="en-IN" sz="2000" b="1" i="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To study the importance of e- resources and services on their academic activities in engineering college libraries.</a:t>
            </a:r>
            <a:endParaRPr lang="en-IN" sz="2000" b="1" i="1" dirty="0" smtClean="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n-IN" sz="2000" b="1" dirty="0">
                <a:latin typeface="Times New Roman" panose="02020603050405020304" pitchFamily="18" charset="0"/>
                <a:ea typeface="Times New Roman" panose="02020603050405020304" pitchFamily="18" charset="0"/>
                <a:cs typeface="Times New Roman" panose="02020603050405020304" pitchFamily="18" charset="0"/>
              </a:rPr>
              <a:t> </a:t>
            </a:r>
            <a:endParaRPr lang="en-IN" sz="20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95474986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0317" y="365126"/>
            <a:ext cx="10523483" cy="833053"/>
          </a:xfrm>
        </p:spPr>
        <p:txBody>
          <a:bodyPr>
            <a:normAutofit/>
          </a:bodyPr>
          <a:lstStyle/>
          <a:p>
            <a:r>
              <a:rPr lang="en-US" dirty="0">
                <a:solidFill>
                  <a:srgbClr val="00B050"/>
                </a:solidFill>
              </a:rPr>
              <a:t> </a:t>
            </a:r>
            <a:r>
              <a:rPr lang="en-IN" b="1" dirty="0" smtClean="0">
                <a:solidFill>
                  <a:srgbClr val="00B050"/>
                </a:solidFill>
              </a:rPr>
              <a:t> </a:t>
            </a:r>
            <a:r>
              <a:rPr lang="en-IN" b="1" dirty="0">
                <a:solidFill>
                  <a:srgbClr val="00B050"/>
                </a:solidFill>
              </a:rPr>
              <a:t>Age Wise Distribution of the </a:t>
            </a:r>
            <a:r>
              <a:rPr lang="en-IN" b="1" dirty="0" smtClean="0">
                <a:solidFill>
                  <a:srgbClr val="00B050"/>
                </a:solidFill>
              </a:rPr>
              <a:t>Respondents</a:t>
            </a:r>
            <a:endParaRPr lang="en-IN" dirty="0">
              <a:solidFill>
                <a:srgbClr val="00B050"/>
              </a:solidFill>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xmlns="" val="383294462"/>
              </p:ext>
            </p:extLst>
          </p:nvPr>
        </p:nvGraphicFramePr>
        <p:xfrm>
          <a:off x="483476" y="1072054"/>
          <a:ext cx="11172496" cy="3237185"/>
        </p:xfrm>
        <a:graphic>
          <a:graphicData uri="http://schemas.openxmlformats.org/drawingml/2006/table">
            <a:tbl>
              <a:tblPr firstRow="1" firstCol="1" lastCol="1" bandRow="1">
                <a:tableStyleId>{5C22544A-7EE6-4342-B048-85BDC9FD1C3A}</a:tableStyleId>
              </a:tblPr>
              <a:tblGrid>
                <a:gridCol w="2493177">
                  <a:extLst>
                    <a:ext uri="{9D8B030D-6E8A-4147-A177-3AD203B41FA5}">
                      <a16:colId xmlns:a16="http://schemas.microsoft.com/office/drawing/2014/main" xmlns="" val="2749499951"/>
                    </a:ext>
                  </a:extLst>
                </a:gridCol>
                <a:gridCol w="2493177">
                  <a:extLst>
                    <a:ext uri="{9D8B030D-6E8A-4147-A177-3AD203B41FA5}">
                      <a16:colId xmlns:a16="http://schemas.microsoft.com/office/drawing/2014/main" xmlns="" val="640536190"/>
                    </a:ext>
                  </a:extLst>
                </a:gridCol>
                <a:gridCol w="2251730">
                  <a:extLst>
                    <a:ext uri="{9D8B030D-6E8A-4147-A177-3AD203B41FA5}">
                      <a16:colId xmlns:a16="http://schemas.microsoft.com/office/drawing/2014/main" xmlns="" val="1594907750"/>
                    </a:ext>
                  </a:extLst>
                </a:gridCol>
                <a:gridCol w="3934412">
                  <a:extLst>
                    <a:ext uri="{9D8B030D-6E8A-4147-A177-3AD203B41FA5}">
                      <a16:colId xmlns:a16="http://schemas.microsoft.com/office/drawing/2014/main" xmlns="" val="3287243851"/>
                    </a:ext>
                  </a:extLst>
                </a:gridCol>
              </a:tblGrid>
              <a:tr h="539531">
                <a:tc rowSpan="2">
                  <a:txBody>
                    <a:bodyPr/>
                    <a:lstStyle/>
                    <a:p>
                      <a:pPr algn="just">
                        <a:spcAft>
                          <a:spcPts val="0"/>
                        </a:spcAft>
                      </a:pPr>
                      <a:r>
                        <a:rPr lang="en-US" sz="1200">
                          <a:effectLst/>
                        </a:rPr>
                        <a:t>Age</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gridSpan="2">
                  <a:txBody>
                    <a:bodyPr/>
                    <a:lstStyle/>
                    <a:p>
                      <a:pPr algn="just">
                        <a:spcAft>
                          <a:spcPts val="0"/>
                        </a:spcAft>
                      </a:pPr>
                      <a:r>
                        <a:rPr lang="en-US" sz="1200" dirty="0">
                          <a:effectLst/>
                        </a:rPr>
                        <a:t>Number of respondents</a:t>
                      </a:r>
                      <a:endParaRPr lang="en-IN"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IN"/>
                    </a:p>
                  </a:txBody>
                  <a:tcPr/>
                </a:tc>
                <a:tc rowSpan="2">
                  <a:txBody>
                    <a:bodyPr/>
                    <a:lstStyle/>
                    <a:p>
                      <a:pPr algn="just">
                        <a:spcAft>
                          <a:spcPts val="0"/>
                        </a:spcAft>
                      </a:pPr>
                      <a:r>
                        <a:rPr lang="en-US" sz="1200">
                          <a:effectLst/>
                        </a:rPr>
                        <a:t>Total Percentage (%)</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2385993618"/>
                  </a:ext>
                </a:extLst>
              </a:tr>
              <a:tr h="539531">
                <a:tc vMerge="1">
                  <a:txBody>
                    <a:bodyPr/>
                    <a:lstStyle/>
                    <a:p>
                      <a:endParaRPr lang="en-IN"/>
                    </a:p>
                  </a:txBody>
                  <a:tcPr/>
                </a:tc>
                <a:tc>
                  <a:txBody>
                    <a:bodyPr/>
                    <a:lstStyle/>
                    <a:p>
                      <a:pPr algn="just">
                        <a:spcAft>
                          <a:spcPts val="0"/>
                        </a:spcAft>
                      </a:pPr>
                      <a:r>
                        <a:rPr lang="en-US" sz="1200">
                          <a:effectLst/>
                        </a:rPr>
                        <a:t>Male</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en-US" sz="1200">
                          <a:effectLst/>
                        </a:rPr>
                        <a:t>Female</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vMerge="1">
                  <a:txBody>
                    <a:bodyPr/>
                    <a:lstStyle/>
                    <a:p>
                      <a:endParaRPr lang="en-IN"/>
                    </a:p>
                  </a:txBody>
                  <a:tcPr/>
                </a:tc>
                <a:extLst>
                  <a:ext uri="{0D108BD9-81ED-4DB2-BD59-A6C34878D82A}">
                    <a16:rowId xmlns:a16="http://schemas.microsoft.com/office/drawing/2014/main" xmlns="" val="3762299952"/>
                  </a:ext>
                </a:extLst>
              </a:tr>
              <a:tr h="539531">
                <a:tc>
                  <a:txBody>
                    <a:bodyPr/>
                    <a:lstStyle/>
                    <a:p>
                      <a:pPr algn="just">
                        <a:spcAft>
                          <a:spcPts val="0"/>
                        </a:spcAft>
                      </a:pPr>
                      <a:r>
                        <a:rPr lang="en-US" sz="1200">
                          <a:effectLst/>
                        </a:rPr>
                        <a:t>&lt;19</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en-US" sz="1200">
                          <a:effectLst/>
                        </a:rPr>
                        <a:t>14(25.45%)</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en-US" sz="1200">
                          <a:effectLst/>
                        </a:rPr>
                        <a:t>15(30.00%)</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en-US" sz="1200">
                          <a:effectLst/>
                        </a:rPr>
                        <a:t>29(27.61%)</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2845203601"/>
                  </a:ext>
                </a:extLst>
              </a:tr>
              <a:tr h="539531">
                <a:tc>
                  <a:txBody>
                    <a:bodyPr/>
                    <a:lstStyle/>
                    <a:p>
                      <a:pPr algn="just">
                        <a:spcAft>
                          <a:spcPts val="0"/>
                        </a:spcAft>
                      </a:pPr>
                      <a:r>
                        <a:rPr lang="en-US" sz="1200">
                          <a:effectLst/>
                        </a:rPr>
                        <a:t>20-39</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en-US" sz="1200">
                          <a:effectLst/>
                        </a:rPr>
                        <a:t>41(74.54%)</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en-US" sz="1200">
                          <a:effectLst/>
                        </a:rPr>
                        <a:t>35(70.00%)</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en-US" sz="1200">
                          <a:effectLst/>
                        </a:rPr>
                        <a:t>76(72.38%)</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41094602"/>
                  </a:ext>
                </a:extLst>
              </a:tr>
              <a:tr h="1079061">
                <a:tc>
                  <a:txBody>
                    <a:bodyPr/>
                    <a:lstStyle/>
                    <a:p>
                      <a:pPr algn="just">
                        <a:spcAft>
                          <a:spcPts val="0"/>
                        </a:spcAft>
                      </a:pPr>
                      <a:r>
                        <a:rPr lang="en-US" sz="1200">
                          <a:effectLst/>
                        </a:rPr>
                        <a:t>Total</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en-US" sz="1200" dirty="0">
                          <a:effectLst/>
                        </a:rPr>
                        <a:t>55(100.00%)</a:t>
                      </a:r>
                      <a:endParaRPr lang="en-IN" sz="1100" dirty="0">
                        <a:effectLst/>
                      </a:endParaRPr>
                    </a:p>
                    <a:p>
                      <a:pPr algn="just">
                        <a:spcAft>
                          <a:spcPts val="0"/>
                        </a:spcAft>
                      </a:pPr>
                      <a:r>
                        <a:rPr lang="en-US" sz="1200" dirty="0">
                          <a:effectLst/>
                        </a:rPr>
                        <a:t> </a:t>
                      </a:r>
                      <a:endParaRPr lang="en-IN"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en-US" sz="1200">
                          <a:effectLst/>
                        </a:rPr>
                        <a:t>50(100.00%)</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en-US" sz="1200" dirty="0">
                          <a:effectLst/>
                        </a:rPr>
                        <a:t>105(100.00%)</a:t>
                      </a:r>
                      <a:endParaRPr lang="en-IN" sz="1100" dirty="0">
                        <a:effectLst/>
                      </a:endParaRPr>
                    </a:p>
                    <a:p>
                      <a:pPr algn="just">
                        <a:spcAft>
                          <a:spcPts val="0"/>
                        </a:spcAft>
                      </a:pPr>
                      <a:r>
                        <a:rPr lang="en-US" sz="1200" dirty="0">
                          <a:effectLst/>
                        </a:rPr>
                        <a:t> </a:t>
                      </a:r>
                      <a:endParaRPr lang="en-IN"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1572680297"/>
                  </a:ext>
                </a:extLst>
              </a:tr>
            </a:tbl>
          </a:graphicData>
        </a:graphic>
      </p:graphicFrame>
      <p:sp>
        <p:nvSpPr>
          <p:cNvPr id="3" name="Rectangle 2"/>
          <p:cNvSpPr/>
          <p:nvPr/>
        </p:nvSpPr>
        <p:spPr>
          <a:xfrm>
            <a:off x="693683" y="2136339"/>
            <a:ext cx="10836165" cy="4662815"/>
          </a:xfrm>
          <a:prstGeom prst="rect">
            <a:avLst/>
          </a:prstGeom>
        </p:spPr>
        <p:txBody>
          <a:bodyPr wrap="square">
            <a:spAutoFit/>
          </a:bodyPr>
          <a:lstStyle/>
          <a:p>
            <a:pPr algn="just">
              <a:spcAft>
                <a:spcPts val="0"/>
              </a:spcAft>
            </a:pPr>
            <a:endParaRPr lang="en-US" dirty="0" smtClean="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endParaRPr lang="en-US" dirty="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endParaRPr lang="en-US" dirty="0" smtClean="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endParaRPr lang="en-US" dirty="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endParaRPr lang="en-US" dirty="0" smtClean="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endParaRPr lang="en-US" dirty="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endParaRPr lang="en-US" dirty="0" smtClean="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endParaRPr lang="en-US" dirty="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endParaRPr lang="en-US" dirty="0" smtClean="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0"/>
              </a:spcAft>
            </a:pPr>
            <a:r>
              <a:rPr lang="en-US" dirty="0" smtClean="0">
                <a:latin typeface="Times New Roman" panose="02020603050405020304" pitchFamily="18" charset="0"/>
                <a:ea typeface="Times New Roman" panose="02020603050405020304" pitchFamily="18" charset="0"/>
                <a:cs typeface="Times New Roman" panose="02020603050405020304" pitchFamily="18" charset="0"/>
              </a:rPr>
              <a:t>Under </a:t>
            </a:r>
            <a:r>
              <a:rPr lang="en-US" dirty="0">
                <a:latin typeface="Times New Roman" panose="02020603050405020304" pitchFamily="18" charset="0"/>
                <a:ea typeface="Times New Roman" panose="02020603050405020304" pitchFamily="18" charset="0"/>
                <a:cs typeface="Times New Roman" panose="02020603050405020304" pitchFamily="18" charset="0"/>
              </a:rPr>
              <a:t>table-2, the study verified the age wise distribution of respondents, for which two class intervals are used.  The data analysis of vertical percentages shows the highest by males under the class interval 20-39 years with 41(74.54%) followed by females, with 35(70.00%) but under the class interval &lt; 19 years’ female respondents shows the highest with 15(30.00%) followed by the male students i.e. 14(25.45%).   The female respondents indicated the lower age on an average while comparing the male students at their studies.</a:t>
            </a:r>
            <a:endParaRPr lang="en-IN" sz="16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3818416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2662" y="168167"/>
            <a:ext cx="10909738" cy="935420"/>
          </a:xfrm>
        </p:spPr>
        <p:txBody>
          <a:bodyPr>
            <a:normAutofit fontScale="90000"/>
          </a:bodyPr>
          <a:lstStyle/>
          <a:p>
            <a:r>
              <a:rPr lang="en-US" b="1" dirty="0" smtClean="0"/>
              <a:t/>
            </a:r>
            <a:br>
              <a:rPr lang="en-US" b="1" dirty="0" smtClean="0"/>
            </a:br>
            <a:r>
              <a:rPr lang="en-US" b="1" dirty="0" smtClean="0">
                <a:solidFill>
                  <a:srgbClr val="00B050"/>
                </a:solidFill>
              </a:rPr>
              <a:t> </a:t>
            </a:r>
            <a:r>
              <a:rPr lang="en-US" b="1" dirty="0">
                <a:solidFill>
                  <a:srgbClr val="00B050"/>
                </a:solidFill>
              </a:rPr>
              <a:t>Branch –wise distribution of Respondents</a:t>
            </a:r>
            <a:r>
              <a:rPr lang="en-IN" dirty="0"/>
              <a:t/>
            </a:r>
            <a:br>
              <a:rPr lang="en-IN" dirty="0"/>
            </a:br>
            <a:endParaRPr lang="en-IN"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1591639163"/>
              </p:ext>
            </p:extLst>
          </p:nvPr>
        </p:nvGraphicFramePr>
        <p:xfrm>
          <a:off x="672662" y="924911"/>
          <a:ext cx="10909737" cy="3310758"/>
        </p:xfrm>
        <a:graphic>
          <a:graphicData uri="http://schemas.openxmlformats.org/drawingml/2006/table">
            <a:tbl>
              <a:tblPr firstRow="1" firstCol="1" bandRow="1">
                <a:tableStyleId>{5C22544A-7EE6-4342-B048-85BDC9FD1C3A}</a:tableStyleId>
              </a:tblPr>
              <a:tblGrid>
                <a:gridCol w="1855014">
                  <a:extLst>
                    <a:ext uri="{9D8B030D-6E8A-4147-A177-3AD203B41FA5}">
                      <a16:colId xmlns:a16="http://schemas.microsoft.com/office/drawing/2014/main" xmlns="" val="3998256315"/>
                    </a:ext>
                  </a:extLst>
                </a:gridCol>
                <a:gridCol w="2499657">
                  <a:extLst>
                    <a:ext uri="{9D8B030D-6E8A-4147-A177-3AD203B41FA5}">
                      <a16:colId xmlns:a16="http://schemas.microsoft.com/office/drawing/2014/main" xmlns="" val="3444245992"/>
                    </a:ext>
                  </a:extLst>
                </a:gridCol>
                <a:gridCol w="2018993">
                  <a:extLst>
                    <a:ext uri="{9D8B030D-6E8A-4147-A177-3AD203B41FA5}">
                      <a16:colId xmlns:a16="http://schemas.microsoft.com/office/drawing/2014/main" xmlns="" val="1991285427"/>
                    </a:ext>
                  </a:extLst>
                </a:gridCol>
                <a:gridCol w="2018993">
                  <a:extLst>
                    <a:ext uri="{9D8B030D-6E8A-4147-A177-3AD203B41FA5}">
                      <a16:colId xmlns:a16="http://schemas.microsoft.com/office/drawing/2014/main" xmlns="" val="245831694"/>
                    </a:ext>
                  </a:extLst>
                </a:gridCol>
                <a:gridCol w="2517080">
                  <a:extLst>
                    <a:ext uri="{9D8B030D-6E8A-4147-A177-3AD203B41FA5}">
                      <a16:colId xmlns:a16="http://schemas.microsoft.com/office/drawing/2014/main" xmlns="" val="1206986977"/>
                    </a:ext>
                  </a:extLst>
                </a:gridCol>
              </a:tblGrid>
              <a:tr h="476162">
                <a:tc rowSpan="2">
                  <a:txBody>
                    <a:bodyPr/>
                    <a:lstStyle/>
                    <a:p>
                      <a:pPr algn="just">
                        <a:spcAft>
                          <a:spcPts val="0"/>
                        </a:spcAft>
                      </a:pPr>
                      <a:r>
                        <a:rPr lang="en-US" sz="1200">
                          <a:effectLst/>
                        </a:rPr>
                        <a:t>Sl.No</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rowSpan="2">
                  <a:txBody>
                    <a:bodyPr/>
                    <a:lstStyle/>
                    <a:p>
                      <a:pPr algn="just">
                        <a:spcAft>
                          <a:spcPts val="0"/>
                        </a:spcAft>
                      </a:pPr>
                      <a:r>
                        <a:rPr lang="en-US" sz="1200">
                          <a:effectLst/>
                        </a:rPr>
                        <a:t>Course/ Departments</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gridSpan="2">
                  <a:txBody>
                    <a:bodyPr/>
                    <a:lstStyle/>
                    <a:p>
                      <a:pPr algn="just">
                        <a:spcAft>
                          <a:spcPts val="0"/>
                        </a:spcAft>
                      </a:pPr>
                      <a:r>
                        <a:rPr lang="en-US" sz="1200">
                          <a:effectLst/>
                        </a:rPr>
                        <a:t>Respondents</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IN"/>
                    </a:p>
                  </a:txBody>
                  <a:tcPr/>
                </a:tc>
                <a:tc rowSpan="2">
                  <a:txBody>
                    <a:bodyPr/>
                    <a:lstStyle/>
                    <a:p>
                      <a:pPr algn="just">
                        <a:spcAft>
                          <a:spcPts val="0"/>
                        </a:spcAft>
                      </a:pPr>
                      <a:r>
                        <a:rPr lang="en-US" sz="1200" dirty="0">
                          <a:effectLst/>
                        </a:rPr>
                        <a:t>Percentage</a:t>
                      </a:r>
                      <a:endParaRPr lang="en-IN"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3239189226"/>
                  </a:ext>
                </a:extLst>
              </a:tr>
              <a:tr h="358054">
                <a:tc vMerge="1">
                  <a:txBody>
                    <a:bodyPr/>
                    <a:lstStyle/>
                    <a:p>
                      <a:endParaRPr lang="en-IN"/>
                    </a:p>
                  </a:txBody>
                  <a:tcPr/>
                </a:tc>
                <a:tc vMerge="1">
                  <a:txBody>
                    <a:bodyPr/>
                    <a:lstStyle/>
                    <a:p>
                      <a:endParaRPr lang="en-IN"/>
                    </a:p>
                  </a:txBody>
                  <a:tcPr/>
                </a:tc>
                <a:tc>
                  <a:txBody>
                    <a:bodyPr/>
                    <a:lstStyle/>
                    <a:p>
                      <a:pPr algn="just">
                        <a:spcAft>
                          <a:spcPts val="0"/>
                        </a:spcAft>
                      </a:pPr>
                      <a:r>
                        <a:rPr lang="en-US" sz="1200">
                          <a:effectLst/>
                        </a:rPr>
                        <a:t>MALE</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en-US" sz="1200">
                          <a:effectLst/>
                        </a:rPr>
                        <a:t>FEMALE</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vMerge="1">
                  <a:txBody>
                    <a:bodyPr/>
                    <a:lstStyle/>
                    <a:p>
                      <a:endParaRPr lang="en-IN"/>
                    </a:p>
                  </a:txBody>
                  <a:tcPr/>
                </a:tc>
                <a:extLst>
                  <a:ext uri="{0D108BD9-81ED-4DB2-BD59-A6C34878D82A}">
                    <a16:rowId xmlns:a16="http://schemas.microsoft.com/office/drawing/2014/main" xmlns="" val="1631697829"/>
                  </a:ext>
                </a:extLst>
              </a:tr>
              <a:tr h="358054">
                <a:tc>
                  <a:txBody>
                    <a:bodyPr/>
                    <a:lstStyle/>
                    <a:p>
                      <a:pPr algn="just">
                        <a:spcAft>
                          <a:spcPts val="0"/>
                        </a:spcAft>
                      </a:pPr>
                      <a:r>
                        <a:rPr lang="en-US" sz="1200">
                          <a:effectLst/>
                        </a:rPr>
                        <a:t>1</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en-US" sz="1200">
                          <a:effectLst/>
                        </a:rPr>
                        <a:t>ECE</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en-US" sz="1200">
                          <a:effectLst/>
                        </a:rPr>
                        <a:t>14(25.45)</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en-US" sz="1200">
                          <a:effectLst/>
                        </a:rPr>
                        <a:t>11(22.00)</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en-US" sz="1200">
                          <a:effectLst/>
                        </a:rPr>
                        <a:t>25(23.80)</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2420371749"/>
                  </a:ext>
                </a:extLst>
              </a:tr>
              <a:tr h="358054">
                <a:tc>
                  <a:txBody>
                    <a:bodyPr/>
                    <a:lstStyle/>
                    <a:p>
                      <a:pPr algn="just">
                        <a:spcAft>
                          <a:spcPts val="0"/>
                        </a:spcAft>
                      </a:pPr>
                      <a:r>
                        <a:rPr lang="en-US" sz="1200">
                          <a:effectLst/>
                        </a:rPr>
                        <a:t>2</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en-US" sz="1200">
                          <a:effectLst/>
                        </a:rPr>
                        <a:t>EEE</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en-US" sz="1200">
                          <a:effectLst/>
                        </a:rPr>
                        <a:t>14(25.45)</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en-US" sz="1200">
                          <a:effectLst/>
                        </a:rPr>
                        <a:t>9(18.00)</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en-US" sz="1200">
                          <a:effectLst/>
                        </a:rPr>
                        <a:t>23(21.90)</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789543716"/>
                  </a:ext>
                </a:extLst>
              </a:tr>
              <a:tr h="686272">
                <a:tc>
                  <a:txBody>
                    <a:bodyPr/>
                    <a:lstStyle/>
                    <a:p>
                      <a:pPr algn="just">
                        <a:spcAft>
                          <a:spcPts val="0"/>
                        </a:spcAft>
                      </a:pPr>
                      <a:r>
                        <a:rPr lang="en-US" sz="1200">
                          <a:effectLst/>
                        </a:rPr>
                        <a:t>3</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en-US" sz="1200">
                          <a:effectLst/>
                        </a:rPr>
                        <a:t>COMPUTER SCIENCE</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en-US" sz="1200">
                          <a:effectLst/>
                        </a:rPr>
                        <a:t>11(20.00)</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en-US" sz="1200">
                          <a:effectLst/>
                        </a:rPr>
                        <a:t>9(18.00)</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en-US" sz="1200">
                          <a:effectLst/>
                        </a:rPr>
                        <a:t>20(19.04)</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1263276230"/>
                  </a:ext>
                </a:extLst>
              </a:tr>
              <a:tr h="358054">
                <a:tc>
                  <a:txBody>
                    <a:bodyPr/>
                    <a:lstStyle/>
                    <a:p>
                      <a:pPr algn="just">
                        <a:spcAft>
                          <a:spcPts val="0"/>
                        </a:spcAft>
                      </a:pPr>
                      <a:r>
                        <a:rPr lang="en-US" sz="1200">
                          <a:effectLst/>
                        </a:rPr>
                        <a:t>4</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en-US" sz="1200">
                          <a:effectLst/>
                        </a:rPr>
                        <a:t>CIVIL</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en-US" sz="1200">
                          <a:effectLst/>
                        </a:rPr>
                        <a:t>9(16.36)</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en-US" sz="1200">
                          <a:effectLst/>
                        </a:rPr>
                        <a:t>11(22.00)</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en-US" sz="1200">
                          <a:effectLst/>
                        </a:rPr>
                        <a:t>20(19.04)</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3186602593"/>
                  </a:ext>
                </a:extLst>
              </a:tr>
              <a:tr h="358054">
                <a:tc>
                  <a:txBody>
                    <a:bodyPr/>
                    <a:lstStyle/>
                    <a:p>
                      <a:pPr algn="just">
                        <a:spcAft>
                          <a:spcPts val="0"/>
                        </a:spcAft>
                      </a:pPr>
                      <a:r>
                        <a:rPr lang="en-US" sz="1200">
                          <a:effectLst/>
                        </a:rPr>
                        <a:t>5</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en-US" sz="1200">
                          <a:effectLst/>
                        </a:rPr>
                        <a:t>MECHNICAL</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en-US" sz="1200" dirty="0">
                          <a:effectLst/>
                        </a:rPr>
                        <a:t>7(12.72)</a:t>
                      </a:r>
                      <a:endParaRPr lang="en-IN"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en-US" sz="1200">
                          <a:effectLst/>
                        </a:rPr>
                        <a:t>10(20.00)</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en-US" sz="1200">
                          <a:effectLst/>
                        </a:rPr>
                        <a:t>17(16.19)</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2458074379"/>
                  </a:ext>
                </a:extLst>
              </a:tr>
              <a:tr h="358054">
                <a:tc>
                  <a:txBody>
                    <a:bodyPr/>
                    <a:lstStyle/>
                    <a:p>
                      <a:pPr algn="just">
                        <a:spcAft>
                          <a:spcPts val="0"/>
                        </a:spcAft>
                      </a:pPr>
                      <a:r>
                        <a:rPr lang="en-US" sz="1200">
                          <a:effectLst/>
                        </a:rPr>
                        <a:t> </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en-US" sz="1200">
                          <a:effectLst/>
                        </a:rPr>
                        <a:t>TOTAL</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en-US" sz="1200">
                          <a:effectLst/>
                        </a:rPr>
                        <a:t>55(100.00)</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en-US" sz="1200">
                          <a:effectLst/>
                        </a:rPr>
                        <a:t>50(100.00)</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en-US" sz="1200" dirty="0">
                          <a:effectLst/>
                        </a:rPr>
                        <a:t>100.00</a:t>
                      </a:r>
                      <a:endParaRPr lang="en-IN"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21285762"/>
                  </a:ext>
                </a:extLst>
              </a:tr>
            </a:tbl>
          </a:graphicData>
        </a:graphic>
      </p:graphicFrame>
      <p:sp>
        <p:nvSpPr>
          <p:cNvPr id="3" name="Rectangle 2"/>
          <p:cNvSpPr/>
          <p:nvPr/>
        </p:nvSpPr>
        <p:spPr>
          <a:xfrm>
            <a:off x="672662" y="1554165"/>
            <a:ext cx="11140965" cy="4947508"/>
          </a:xfrm>
          <a:prstGeom prst="rect">
            <a:avLst/>
          </a:prstGeom>
        </p:spPr>
        <p:txBody>
          <a:bodyPr wrap="square">
            <a:spAutoFit/>
          </a:bodyPr>
          <a:lstStyle/>
          <a:p>
            <a:pPr indent="457200" algn="just">
              <a:lnSpc>
                <a:spcPct val="115000"/>
              </a:lnSpc>
              <a:spcAft>
                <a:spcPts val="1000"/>
              </a:spcAft>
            </a:pPr>
            <a:endParaRPr lang="en-IN" dirty="0" smtClean="0">
              <a:latin typeface="Times New Roman" panose="02020603050405020304" pitchFamily="18" charset="0"/>
              <a:ea typeface="Times New Roman" panose="02020603050405020304" pitchFamily="18" charset="0"/>
              <a:cs typeface="Times New Roman" panose="02020603050405020304" pitchFamily="18" charset="0"/>
            </a:endParaRPr>
          </a:p>
          <a:p>
            <a:pPr indent="457200" algn="just">
              <a:lnSpc>
                <a:spcPct val="115000"/>
              </a:lnSpc>
              <a:spcAft>
                <a:spcPts val="1000"/>
              </a:spcAft>
            </a:pPr>
            <a:endParaRPr lang="en-IN" dirty="0">
              <a:latin typeface="Times New Roman" panose="02020603050405020304" pitchFamily="18" charset="0"/>
              <a:ea typeface="Times New Roman" panose="02020603050405020304" pitchFamily="18" charset="0"/>
              <a:cs typeface="Times New Roman" panose="02020603050405020304" pitchFamily="18" charset="0"/>
            </a:endParaRPr>
          </a:p>
          <a:p>
            <a:pPr indent="457200" algn="just">
              <a:lnSpc>
                <a:spcPct val="115000"/>
              </a:lnSpc>
              <a:spcAft>
                <a:spcPts val="1000"/>
              </a:spcAft>
            </a:pPr>
            <a:endParaRPr lang="en-IN" dirty="0" smtClean="0">
              <a:latin typeface="Times New Roman" panose="02020603050405020304" pitchFamily="18" charset="0"/>
              <a:ea typeface="Times New Roman" panose="02020603050405020304" pitchFamily="18" charset="0"/>
              <a:cs typeface="Times New Roman" panose="02020603050405020304" pitchFamily="18" charset="0"/>
            </a:endParaRPr>
          </a:p>
          <a:p>
            <a:pPr indent="457200" algn="just">
              <a:lnSpc>
                <a:spcPct val="115000"/>
              </a:lnSpc>
              <a:spcAft>
                <a:spcPts val="1000"/>
              </a:spcAft>
            </a:pPr>
            <a:endParaRPr lang="en-IN" dirty="0">
              <a:latin typeface="Times New Roman" panose="02020603050405020304" pitchFamily="18" charset="0"/>
              <a:ea typeface="Times New Roman" panose="02020603050405020304" pitchFamily="18" charset="0"/>
              <a:cs typeface="Times New Roman" panose="02020603050405020304" pitchFamily="18" charset="0"/>
            </a:endParaRPr>
          </a:p>
          <a:p>
            <a:pPr indent="457200" algn="just">
              <a:lnSpc>
                <a:spcPct val="115000"/>
              </a:lnSpc>
              <a:spcAft>
                <a:spcPts val="1000"/>
              </a:spcAft>
            </a:pPr>
            <a:endParaRPr lang="en-IN" dirty="0" smtClean="0">
              <a:latin typeface="Times New Roman" panose="02020603050405020304" pitchFamily="18" charset="0"/>
              <a:ea typeface="Times New Roman" panose="02020603050405020304" pitchFamily="18" charset="0"/>
              <a:cs typeface="Times New Roman" panose="02020603050405020304" pitchFamily="18" charset="0"/>
            </a:endParaRPr>
          </a:p>
          <a:p>
            <a:pPr indent="457200" algn="just">
              <a:lnSpc>
                <a:spcPct val="150000"/>
              </a:lnSpc>
              <a:spcAft>
                <a:spcPts val="1000"/>
              </a:spcAft>
            </a:pPr>
            <a:endParaRPr lang="en-IN" dirty="0" smtClean="0">
              <a:latin typeface="Times New Roman" panose="02020603050405020304" pitchFamily="18" charset="0"/>
              <a:ea typeface="Times New Roman" panose="02020603050405020304" pitchFamily="18" charset="0"/>
              <a:cs typeface="Times New Roman" panose="02020603050405020304" pitchFamily="18" charset="0"/>
            </a:endParaRPr>
          </a:p>
          <a:p>
            <a:pPr indent="457200" algn="just">
              <a:lnSpc>
                <a:spcPct val="150000"/>
              </a:lnSpc>
              <a:spcAft>
                <a:spcPts val="1000"/>
              </a:spcAft>
            </a:pPr>
            <a:r>
              <a:rPr lang="en-IN" dirty="0" smtClean="0">
                <a:latin typeface="Times New Roman" panose="02020603050405020304" pitchFamily="18" charset="0"/>
                <a:ea typeface="Times New Roman" panose="02020603050405020304" pitchFamily="18" charset="0"/>
                <a:cs typeface="Times New Roman" panose="02020603050405020304" pitchFamily="18" charset="0"/>
              </a:rPr>
              <a:t>The </a:t>
            </a:r>
            <a:r>
              <a:rPr lang="en-IN" dirty="0">
                <a:latin typeface="Times New Roman" panose="02020603050405020304" pitchFamily="18" charset="0"/>
                <a:ea typeface="Times New Roman" panose="02020603050405020304" pitchFamily="18" charset="0"/>
                <a:cs typeface="Times New Roman" panose="02020603050405020304" pitchFamily="18" charset="0"/>
              </a:rPr>
              <a:t>study made an attempt the branch wise distribution of respondents, for which five engineering branches are selected from the Engineering College libraries. The data analysis among the Male and Female users, the male representation is higher than the females, particularly in ECE and EEE, Computer Science, shows the highest with 14(25.45%) each followed by Computer Science 11(20%) and in the reaming two branches i.e. Civil and Mechanical in descending order of priority, the female representation dominated with 9(16.36%) and 7(12.72%) respondents.</a:t>
            </a:r>
            <a:endParaRPr lang="en-IN" sz="16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6418877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591316"/>
          </a:xfrm>
        </p:spPr>
        <p:txBody>
          <a:bodyPr>
            <a:normAutofit fontScale="90000"/>
          </a:bodyPr>
          <a:lstStyle/>
          <a:p>
            <a:r>
              <a:rPr lang="en-IN" b="1" dirty="0" smtClean="0"/>
              <a:t/>
            </a:r>
            <a:br>
              <a:rPr lang="en-IN" b="1" dirty="0" smtClean="0"/>
            </a:br>
            <a:r>
              <a:rPr lang="en-IN" b="1" dirty="0" smtClean="0">
                <a:solidFill>
                  <a:srgbClr val="00B050"/>
                </a:solidFill>
              </a:rPr>
              <a:t>Purpose </a:t>
            </a:r>
            <a:r>
              <a:rPr lang="en-IN" b="1" dirty="0">
                <a:solidFill>
                  <a:srgbClr val="00B050"/>
                </a:solidFill>
              </a:rPr>
              <a:t>of Using-Resources</a:t>
            </a:r>
            <a:r>
              <a:rPr lang="en-IN" dirty="0"/>
              <a:t/>
            </a:r>
            <a:br>
              <a:rPr lang="en-IN" dirty="0"/>
            </a:br>
            <a:endParaRPr lang="en-IN" dirty="0"/>
          </a:p>
        </p:txBody>
      </p:sp>
      <p:graphicFrame>
        <p:nvGraphicFramePr>
          <p:cNvPr id="9" name="Content Placeholder 8"/>
          <p:cNvGraphicFramePr>
            <a:graphicFrameLocks noGrp="1"/>
          </p:cNvGraphicFramePr>
          <p:nvPr>
            <p:ph idx="1"/>
            <p:extLst>
              <p:ext uri="{D42A27DB-BD31-4B8C-83A1-F6EECF244321}">
                <p14:modId xmlns:p14="http://schemas.microsoft.com/office/powerpoint/2010/main" xmlns="" val="2838269569"/>
              </p:ext>
            </p:extLst>
          </p:nvPr>
        </p:nvGraphicFramePr>
        <p:xfrm>
          <a:off x="838200" y="1408388"/>
          <a:ext cx="10355317" cy="1749297"/>
        </p:xfrm>
        <a:graphic>
          <a:graphicData uri="http://schemas.openxmlformats.org/drawingml/2006/table">
            <a:tbl>
              <a:tblPr firstRow="1" firstCol="1" bandRow="1">
                <a:tableStyleId>{5C22544A-7EE6-4342-B048-85BDC9FD1C3A}</a:tableStyleId>
              </a:tblPr>
              <a:tblGrid>
                <a:gridCol w="1763011">
                  <a:extLst>
                    <a:ext uri="{9D8B030D-6E8A-4147-A177-3AD203B41FA5}">
                      <a16:colId xmlns:a16="http://schemas.microsoft.com/office/drawing/2014/main" xmlns="" val="1894319182"/>
                    </a:ext>
                  </a:extLst>
                </a:gridCol>
                <a:gridCol w="3000287">
                  <a:extLst>
                    <a:ext uri="{9D8B030D-6E8A-4147-A177-3AD203B41FA5}">
                      <a16:colId xmlns:a16="http://schemas.microsoft.com/office/drawing/2014/main" xmlns="" val="3802058730"/>
                    </a:ext>
                  </a:extLst>
                </a:gridCol>
                <a:gridCol w="2016378">
                  <a:extLst>
                    <a:ext uri="{9D8B030D-6E8A-4147-A177-3AD203B41FA5}">
                      <a16:colId xmlns:a16="http://schemas.microsoft.com/office/drawing/2014/main" xmlns="" val="1094816222"/>
                    </a:ext>
                  </a:extLst>
                </a:gridCol>
                <a:gridCol w="2016378">
                  <a:extLst>
                    <a:ext uri="{9D8B030D-6E8A-4147-A177-3AD203B41FA5}">
                      <a16:colId xmlns:a16="http://schemas.microsoft.com/office/drawing/2014/main" xmlns="" val="3665510371"/>
                    </a:ext>
                  </a:extLst>
                </a:gridCol>
                <a:gridCol w="1559263">
                  <a:extLst>
                    <a:ext uri="{9D8B030D-6E8A-4147-A177-3AD203B41FA5}">
                      <a16:colId xmlns:a16="http://schemas.microsoft.com/office/drawing/2014/main" xmlns="" val="1258346698"/>
                    </a:ext>
                  </a:extLst>
                </a:gridCol>
              </a:tblGrid>
              <a:tr h="139149">
                <a:tc rowSpan="2">
                  <a:txBody>
                    <a:bodyPr/>
                    <a:lstStyle/>
                    <a:p>
                      <a:pPr algn="just">
                        <a:spcAft>
                          <a:spcPts val="0"/>
                        </a:spcAft>
                      </a:pPr>
                      <a:r>
                        <a:rPr lang="en-US" sz="1200">
                          <a:effectLst/>
                        </a:rPr>
                        <a:t>S. No</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rowSpan="2">
                  <a:txBody>
                    <a:bodyPr/>
                    <a:lstStyle/>
                    <a:p>
                      <a:pPr algn="just">
                        <a:spcAft>
                          <a:spcPts val="0"/>
                        </a:spcAft>
                      </a:pPr>
                      <a:r>
                        <a:rPr lang="en-US" sz="1200">
                          <a:effectLst/>
                        </a:rPr>
                        <a:t>purpose</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gridSpan="2">
                  <a:txBody>
                    <a:bodyPr/>
                    <a:lstStyle/>
                    <a:p>
                      <a:pPr algn="just">
                        <a:spcAft>
                          <a:spcPts val="0"/>
                        </a:spcAft>
                      </a:pPr>
                      <a:r>
                        <a:rPr lang="en-US" sz="1200">
                          <a:effectLst/>
                        </a:rPr>
                        <a:t>Number of respondents </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IN"/>
                    </a:p>
                  </a:txBody>
                  <a:tcPr/>
                </a:tc>
                <a:tc rowSpan="2">
                  <a:txBody>
                    <a:bodyPr/>
                    <a:lstStyle/>
                    <a:p>
                      <a:pPr algn="just">
                        <a:spcAft>
                          <a:spcPts val="0"/>
                        </a:spcAft>
                      </a:pPr>
                      <a:r>
                        <a:rPr lang="en-US" sz="1200">
                          <a:effectLst/>
                        </a:rPr>
                        <a:t>total</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2828476615"/>
                  </a:ext>
                </a:extLst>
              </a:tr>
              <a:tr h="143015">
                <a:tc vMerge="1">
                  <a:txBody>
                    <a:bodyPr/>
                    <a:lstStyle/>
                    <a:p>
                      <a:endParaRPr lang="en-IN"/>
                    </a:p>
                  </a:txBody>
                  <a:tcPr/>
                </a:tc>
                <a:tc vMerge="1">
                  <a:txBody>
                    <a:bodyPr/>
                    <a:lstStyle/>
                    <a:p>
                      <a:endParaRPr lang="en-IN"/>
                    </a:p>
                  </a:txBody>
                  <a:tcPr/>
                </a:tc>
                <a:tc>
                  <a:txBody>
                    <a:bodyPr/>
                    <a:lstStyle/>
                    <a:p>
                      <a:pPr algn="just">
                        <a:spcAft>
                          <a:spcPts val="0"/>
                        </a:spcAft>
                      </a:pPr>
                      <a:r>
                        <a:rPr lang="en-US" sz="1200">
                          <a:effectLst/>
                        </a:rPr>
                        <a:t>Male</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en-US" sz="1200">
                          <a:effectLst/>
                        </a:rPr>
                        <a:t>female</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vMerge="1">
                  <a:txBody>
                    <a:bodyPr/>
                    <a:lstStyle/>
                    <a:p>
                      <a:endParaRPr lang="en-IN"/>
                    </a:p>
                  </a:txBody>
                  <a:tcPr/>
                </a:tc>
                <a:extLst>
                  <a:ext uri="{0D108BD9-81ED-4DB2-BD59-A6C34878D82A}">
                    <a16:rowId xmlns:a16="http://schemas.microsoft.com/office/drawing/2014/main" xmlns="" val="2681392725"/>
                  </a:ext>
                </a:extLst>
              </a:tr>
              <a:tr h="139149">
                <a:tc>
                  <a:txBody>
                    <a:bodyPr/>
                    <a:lstStyle/>
                    <a:p>
                      <a:pPr algn="just">
                        <a:spcAft>
                          <a:spcPts val="0"/>
                        </a:spcAft>
                      </a:pPr>
                      <a:r>
                        <a:rPr lang="en-US" sz="1200">
                          <a:effectLst/>
                        </a:rPr>
                        <a:t>1</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en-US" sz="1200">
                          <a:effectLst/>
                        </a:rPr>
                        <a:t>For study</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en-US" sz="1200">
                          <a:effectLst/>
                        </a:rPr>
                        <a:t>20(36.36%)</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en-US" sz="1200">
                          <a:effectLst/>
                        </a:rPr>
                        <a:t>20(40.00)</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en-US" sz="1200">
                          <a:effectLst/>
                        </a:rPr>
                        <a:t>40(38.10%)</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4027510232"/>
                  </a:ext>
                </a:extLst>
              </a:tr>
              <a:tr h="278299">
                <a:tc>
                  <a:txBody>
                    <a:bodyPr/>
                    <a:lstStyle/>
                    <a:p>
                      <a:pPr algn="just">
                        <a:spcAft>
                          <a:spcPts val="0"/>
                        </a:spcAft>
                      </a:pPr>
                      <a:r>
                        <a:rPr lang="en-US" sz="1200">
                          <a:effectLst/>
                        </a:rPr>
                        <a:t>2</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en-US" sz="1200">
                          <a:effectLst/>
                        </a:rPr>
                        <a:t>For improving knowledge</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en-US" sz="1200">
                          <a:effectLst/>
                        </a:rPr>
                        <a:t>13(23.64%)</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en-US" sz="1200">
                          <a:effectLst/>
                        </a:rPr>
                        <a:t>11(22.00%)</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en-US" sz="1200">
                          <a:effectLst/>
                        </a:rPr>
                        <a:t>24(22.86%)</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3428807675"/>
                  </a:ext>
                </a:extLst>
              </a:tr>
              <a:tr h="139149">
                <a:tc>
                  <a:txBody>
                    <a:bodyPr/>
                    <a:lstStyle/>
                    <a:p>
                      <a:pPr algn="just">
                        <a:spcAft>
                          <a:spcPts val="0"/>
                        </a:spcAft>
                      </a:pPr>
                      <a:r>
                        <a:rPr lang="en-US" sz="1200">
                          <a:effectLst/>
                        </a:rPr>
                        <a:t>3</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en-US" sz="1200">
                          <a:effectLst/>
                        </a:rPr>
                        <a:t>Career development</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en-US" sz="1200">
                          <a:effectLst/>
                        </a:rPr>
                        <a:t>8(14.54%)</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en-US" sz="1200">
                          <a:effectLst/>
                        </a:rPr>
                        <a:t>7(14.00%)</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en-US" sz="1200">
                          <a:effectLst/>
                        </a:rPr>
                        <a:t>17(16.19%)</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2403953486"/>
                  </a:ext>
                </a:extLst>
              </a:tr>
              <a:tr h="278299">
                <a:tc>
                  <a:txBody>
                    <a:bodyPr/>
                    <a:lstStyle/>
                    <a:p>
                      <a:pPr algn="just">
                        <a:spcAft>
                          <a:spcPts val="0"/>
                        </a:spcAft>
                      </a:pPr>
                      <a:r>
                        <a:rPr lang="en-US" sz="1200">
                          <a:effectLst/>
                        </a:rPr>
                        <a:t>4</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en-US" sz="1200" dirty="0">
                          <a:effectLst/>
                        </a:rPr>
                        <a:t>Finding quick information</a:t>
                      </a:r>
                      <a:endParaRPr lang="en-IN"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en-US" sz="1200">
                          <a:effectLst/>
                        </a:rPr>
                        <a:t>9(16.36%)</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en-US" sz="1200">
                          <a:effectLst/>
                        </a:rPr>
                        <a:t>8(16.00%)</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en-US" sz="1200">
                          <a:effectLst/>
                        </a:rPr>
                        <a:t>15(14.28%)</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2583434619"/>
                  </a:ext>
                </a:extLst>
              </a:tr>
              <a:tr h="139149">
                <a:tc>
                  <a:txBody>
                    <a:bodyPr/>
                    <a:lstStyle/>
                    <a:p>
                      <a:pPr algn="just">
                        <a:spcAft>
                          <a:spcPts val="0"/>
                        </a:spcAft>
                      </a:pPr>
                      <a:r>
                        <a:rPr lang="en-US" sz="1200">
                          <a:effectLst/>
                        </a:rPr>
                        <a:t>5</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en-US" sz="1200">
                          <a:effectLst/>
                        </a:rPr>
                        <a:t>Others</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en-US" sz="1200">
                          <a:effectLst/>
                        </a:rPr>
                        <a:t>5(9.10%)</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en-US" sz="1200">
                          <a:effectLst/>
                        </a:rPr>
                        <a:t>4(8.00%)</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en-US" sz="1200">
                          <a:effectLst/>
                        </a:rPr>
                        <a:t>9(8.57%)</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1472899158"/>
                  </a:ext>
                </a:extLst>
              </a:tr>
              <a:tr h="278299">
                <a:tc>
                  <a:txBody>
                    <a:bodyPr/>
                    <a:lstStyle/>
                    <a:p>
                      <a:pPr algn="just">
                        <a:spcAft>
                          <a:spcPts val="0"/>
                        </a:spcAft>
                      </a:pPr>
                      <a:r>
                        <a:rPr lang="en-US" sz="1200">
                          <a:effectLst/>
                        </a:rPr>
                        <a:t> </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en-US" sz="1200">
                          <a:effectLst/>
                        </a:rPr>
                        <a:t>Total </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en-US" sz="1200">
                          <a:effectLst/>
                        </a:rPr>
                        <a:t>55(100.00)</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en-US" sz="1200">
                          <a:effectLst/>
                        </a:rPr>
                        <a:t>50(100.00)</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en-US" sz="1200" dirty="0">
                          <a:effectLst/>
                        </a:rPr>
                        <a:t>105 (100.00)</a:t>
                      </a:r>
                      <a:endParaRPr lang="en-IN"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1475108737"/>
                  </a:ext>
                </a:extLst>
              </a:tr>
            </a:tbl>
          </a:graphicData>
        </a:graphic>
      </p:graphicFrame>
      <p:sp>
        <p:nvSpPr>
          <p:cNvPr id="3" name="Rectangle 2"/>
          <p:cNvSpPr/>
          <p:nvPr/>
        </p:nvSpPr>
        <p:spPr>
          <a:xfrm>
            <a:off x="94593" y="751344"/>
            <a:ext cx="11424745" cy="5355312"/>
          </a:xfrm>
          <a:prstGeom prst="rect">
            <a:avLst/>
          </a:prstGeom>
        </p:spPr>
        <p:txBody>
          <a:bodyPr wrap="square">
            <a:spAutoFit/>
          </a:bodyPr>
          <a:lstStyle/>
          <a:p>
            <a:pPr indent="457200" algn="just">
              <a:spcAft>
                <a:spcPts val="0"/>
              </a:spcAft>
            </a:pPr>
            <a:endParaRPr lang="en-US" dirty="0" smtClean="0">
              <a:latin typeface="Times New Roman" panose="02020603050405020304" pitchFamily="18" charset="0"/>
              <a:ea typeface="Times New Roman" panose="02020603050405020304" pitchFamily="18" charset="0"/>
              <a:cs typeface="Times New Roman" panose="02020603050405020304" pitchFamily="18" charset="0"/>
            </a:endParaRPr>
          </a:p>
          <a:p>
            <a:pPr indent="457200" algn="just">
              <a:spcAft>
                <a:spcPts val="0"/>
              </a:spcAft>
            </a:pPr>
            <a:endParaRPr lang="en-US" dirty="0">
              <a:latin typeface="Times New Roman" panose="02020603050405020304" pitchFamily="18" charset="0"/>
              <a:ea typeface="Times New Roman" panose="02020603050405020304" pitchFamily="18" charset="0"/>
              <a:cs typeface="Times New Roman" panose="02020603050405020304" pitchFamily="18" charset="0"/>
            </a:endParaRPr>
          </a:p>
          <a:p>
            <a:pPr indent="457200" algn="just">
              <a:spcAft>
                <a:spcPts val="0"/>
              </a:spcAft>
            </a:pPr>
            <a:endParaRPr lang="en-US" dirty="0" smtClean="0">
              <a:latin typeface="Times New Roman" panose="02020603050405020304" pitchFamily="18" charset="0"/>
              <a:ea typeface="Times New Roman" panose="02020603050405020304" pitchFamily="18" charset="0"/>
              <a:cs typeface="Times New Roman" panose="02020603050405020304" pitchFamily="18" charset="0"/>
            </a:endParaRPr>
          </a:p>
          <a:p>
            <a:pPr indent="457200" algn="just">
              <a:spcAft>
                <a:spcPts val="0"/>
              </a:spcAft>
            </a:pPr>
            <a:endParaRPr lang="en-US" dirty="0">
              <a:latin typeface="Times New Roman" panose="02020603050405020304" pitchFamily="18" charset="0"/>
              <a:ea typeface="Times New Roman" panose="02020603050405020304" pitchFamily="18" charset="0"/>
              <a:cs typeface="Times New Roman" panose="02020603050405020304" pitchFamily="18" charset="0"/>
            </a:endParaRPr>
          </a:p>
          <a:p>
            <a:pPr indent="457200" algn="just">
              <a:spcAft>
                <a:spcPts val="0"/>
              </a:spcAft>
            </a:pPr>
            <a:endParaRPr lang="en-US" dirty="0" smtClean="0">
              <a:latin typeface="Times New Roman" panose="02020603050405020304" pitchFamily="18" charset="0"/>
              <a:ea typeface="Times New Roman" panose="02020603050405020304" pitchFamily="18" charset="0"/>
              <a:cs typeface="Times New Roman" panose="02020603050405020304" pitchFamily="18" charset="0"/>
            </a:endParaRPr>
          </a:p>
          <a:p>
            <a:pPr indent="457200" algn="just">
              <a:spcAft>
                <a:spcPts val="0"/>
              </a:spcAft>
            </a:pPr>
            <a:endParaRPr lang="en-US" dirty="0">
              <a:latin typeface="Times New Roman" panose="02020603050405020304" pitchFamily="18" charset="0"/>
              <a:ea typeface="Times New Roman" panose="02020603050405020304" pitchFamily="18" charset="0"/>
              <a:cs typeface="Times New Roman" panose="02020603050405020304" pitchFamily="18" charset="0"/>
            </a:endParaRPr>
          </a:p>
          <a:p>
            <a:pPr indent="457200" algn="just">
              <a:spcAft>
                <a:spcPts val="0"/>
              </a:spcAft>
            </a:pPr>
            <a:endParaRPr lang="en-US" dirty="0" smtClean="0">
              <a:latin typeface="Times New Roman" panose="02020603050405020304" pitchFamily="18" charset="0"/>
              <a:ea typeface="Times New Roman" panose="02020603050405020304" pitchFamily="18" charset="0"/>
              <a:cs typeface="Times New Roman" panose="02020603050405020304" pitchFamily="18" charset="0"/>
            </a:endParaRPr>
          </a:p>
          <a:p>
            <a:pPr indent="457200" algn="just">
              <a:spcAft>
                <a:spcPts val="0"/>
              </a:spcAft>
            </a:pPr>
            <a:endParaRPr lang="en-US" dirty="0">
              <a:latin typeface="Times New Roman" panose="02020603050405020304" pitchFamily="18" charset="0"/>
              <a:ea typeface="Times New Roman" panose="02020603050405020304" pitchFamily="18" charset="0"/>
              <a:cs typeface="Times New Roman" panose="02020603050405020304" pitchFamily="18" charset="0"/>
            </a:endParaRPr>
          </a:p>
          <a:p>
            <a:pPr indent="457200" algn="just">
              <a:spcAft>
                <a:spcPts val="0"/>
              </a:spcAft>
            </a:pPr>
            <a:endParaRPr lang="en-US" dirty="0" smtClean="0">
              <a:latin typeface="Times New Roman" panose="02020603050405020304" pitchFamily="18" charset="0"/>
              <a:ea typeface="Times New Roman" panose="02020603050405020304" pitchFamily="18" charset="0"/>
              <a:cs typeface="Times New Roman" panose="02020603050405020304" pitchFamily="18" charset="0"/>
            </a:endParaRPr>
          </a:p>
          <a:p>
            <a:pPr indent="457200" algn="just">
              <a:spcAft>
                <a:spcPts val="0"/>
              </a:spcAft>
            </a:pPr>
            <a:r>
              <a:rPr lang="en-US" dirty="0" smtClean="0">
                <a:latin typeface="Times New Roman" panose="02020603050405020304" pitchFamily="18" charset="0"/>
                <a:ea typeface="Times New Roman" panose="02020603050405020304" pitchFamily="18" charset="0"/>
                <a:cs typeface="Times New Roman" panose="02020603050405020304" pitchFamily="18" charset="0"/>
              </a:rPr>
              <a:t>In </a:t>
            </a:r>
            <a:r>
              <a:rPr lang="en-US" dirty="0">
                <a:latin typeface="Times New Roman" panose="02020603050405020304" pitchFamily="18" charset="0"/>
                <a:ea typeface="Times New Roman" panose="02020603050405020304" pitchFamily="18" charset="0"/>
                <a:cs typeface="Times New Roman" panose="02020603050405020304" pitchFamily="18" charset="0"/>
              </a:rPr>
              <a:t>this </a:t>
            </a:r>
            <a:r>
              <a:rPr lang="en-US" dirty="0" smtClean="0">
                <a:latin typeface="Times New Roman" panose="02020603050405020304" pitchFamily="18" charset="0"/>
                <a:ea typeface="Times New Roman" panose="02020603050405020304" pitchFamily="18" charset="0"/>
                <a:cs typeface="Times New Roman" panose="02020603050405020304" pitchFamily="18" charset="0"/>
              </a:rPr>
              <a:t>The </a:t>
            </a:r>
            <a:r>
              <a:rPr lang="en-US" dirty="0">
                <a:latin typeface="Times New Roman" panose="02020603050405020304" pitchFamily="18" charset="0"/>
                <a:ea typeface="Times New Roman" panose="02020603050405020304" pitchFamily="18" charset="0"/>
                <a:cs typeface="Times New Roman" panose="02020603050405020304" pitchFamily="18" charset="0"/>
              </a:rPr>
              <a:t>purpose of using e-resources, by the students of Engineering College Library, was verified by the researcher, by using five variables.  </a:t>
            </a:r>
            <a:r>
              <a:rPr lang="en-US" dirty="0" smtClean="0">
                <a:latin typeface="Times New Roman" panose="02020603050405020304" pitchFamily="18" charset="0"/>
                <a:ea typeface="Times New Roman" panose="02020603050405020304" pitchFamily="18" charset="0"/>
                <a:cs typeface="Times New Roman" panose="02020603050405020304" pitchFamily="18" charset="0"/>
              </a:rPr>
              <a:t>The </a:t>
            </a:r>
            <a:r>
              <a:rPr lang="en-US" dirty="0">
                <a:latin typeface="Times New Roman" panose="02020603050405020304" pitchFamily="18" charset="0"/>
                <a:ea typeface="Times New Roman" panose="02020603050405020304" pitchFamily="18" charset="0"/>
                <a:cs typeface="Times New Roman" panose="02020603050405020304" pitchFamily="18" charset="0"/>
              </a:rPr>
              <a:t>data analysis of males under the variable ‘For study’, shows the highest both in male and female students, i.e.  20(36.36%) and 20(40.00%) each, and occupied the first priority, followed by ‘For improving knowledge’, males show the highest with 13(23.64%), followed by females 11(22.00%) respectively, in the second priority; ‘Finding quick information’, males and females exhibited with 9(16.36%) and 8(16.00%) respectively, in the third priority.  </a:t>
            </a:r>
            <a:r>
              <a:rPr lang="en-US" dirty="0" smtClean="0">
                <a:latin typeface="Times New Roman" panose="02020603050405020304" pitchFamily="18" charset="0"/>
                <a:ea typeface="Times New Roman" panose="02020603050405020304" pitchFamily="18" charset="0"/>
                <a:cs typeface="Times New Roman" panose="02020603050405020304" pitchFamily="18" charset="0"/>
              </a:rPr>
              <a:t>And </a:t>
            </a:r>
            <a:r>
              <a:rPr lang="en-US" dirty="0">
                <a:latin typeface="Times New Roman" panose="02020603050405020304" pitchFamily="18" charset="0"/>
                <a:ea typeface="Times New Roman" panose="02020603050405020304" pitchFamily="18" charset="0"/>
                <a:cs typeface="Times New Roman" panose="02020603050405020304" pitchFamily="18" charset="0"/>
              </a:rPr>
              <a:t>the remaining variables, i.e. ‘career development’, males 8(14.54%) and females 7(14.00%) respectively, occupied the fourth priority and the variable ‘Others’, males 5(9.10%) and females 4(8.00%) in the last priority. on an average, the same trend has been shown in the order or priority among the five variables, and the study observed that about 40% of the students concentrate most on first three variables, i.e. For study, for improving knowledge and Career Development, due to their future career development.</a:t>
            </a:r>
            <a:endParaRPr lang="en-IN" sz="16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23914538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Use </a:t>
            </a:r>
            <a:r>
              <a:rPr lang="en-US" b="1" dirty="0"/>
              <a:t>Pattern Sources, in the Web</a:t>
            </a:r>
            <a:r>
              <a:rPr lang="en-IN" dirty="0"/>
              <a:t/>
            </a:r>
            <a:br>
              <a:rPr lang="en-IN" dirty="0"/>
            </a:br>
            <a:endParaRPr lang="en-IN"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2062132082"/>
              </p:ext>
            </p:extLst>
          </p:nvPr>
        </p:nvGraphicFramePr>
        <p:xfrm>
          <a:off x="838199" y="1093079"/>
          <a:ext cx="10515600" cy="1576550"/>
        </p:xfrm>
        <a:graphic>
          <a:graphicData uri="http://schemas.openxmlformats.org/drawingml/2006/table">
            <a:tbl>
              <a:tblPr firstRow="1" firstCol="1" bandRow="1">
                <a:tableStyleId>{5C22544A-7EE6-4342-B048-85BDC9FD1C3A}</a:tableStyleId>
              </a:tblPr>
              <a:tblGrid>
                <a:gridCol w="1869103">
                  <a:extLst>
                    <a:ext uri="{9D8B030D-6E8A-4147-A177-3AD203B41FA5}">
                      <a16:colId xmlns:a16="http://schemas.microsoft.com/office/drawing/2014/main" xmlns="" val="2420216145"/>
                    </a:ext>
                  </a:extLst>
                </a:gridCol>
                <a:gridCol w="1477046">
                  <a:extLst>
                    <a:ext uri="{9D8B030D-6E8A-4147-A177-3AD203B41FA5}">
                      <a16:colId xmlns:a16="http://schemas.microsoft.com/office/drawing/2014/main" xmlns="" val="3602980855"/>
                    </a:ext>
                  </a:extLst>
                </a:gridCol>
                <a:gridCol w="2577234">
                  <a:extLst>
                    <a:ext uri="{9D8B030D-6E8A-4147-A177-3AD203B41FA5}">
                      <a16:colId xmlns:a16="http://schemas.microsoft.com/office/drawing/2014/main" xmlns="" val="3417650522"/>
                    </a:ext>
                  </a:extLst>
                </a:gridCol>
                <a:gridCol w="2577234">
                  <a:extLst>
                    <a:ext uri="{9D8B030D-6E8A-4147-A177-3AD203B41FA5}">
                      <a16:colId xmlns:a16="http://schemas.microsoft.com/office/drawing/2014/main" xmlns="" val="1530619970"/>
                    </a:ext>
                  </a:extLst>
                </a:gridCol>
                <a:gridCol w="2014983">
                  <a:extLst>
                    <a:ext uri="{9D8B030D-6E8A-4147-A177-3AD203B41FA5}">
                      <a16:colId xmlns:a16="http://schemas.microsoft.com/office/drawing/2014/main" xmlns="" val="2156151019"/>
                    </a:ext>
                  </a:extLst>
                </a:gridCol>
              </a:tblGrid>
              <a:tr h="223448">
                <a:tc rowSpan="2">
                  <a:txBody>
                    <a:bodyPr/>
                    <a:lstStyle/>
                    <a:p>
                      <a:pPr algn="just">
                        <a:spcAft>
                          <a:spcPts val="0"/>
                        </a:spcAft>
                      </a:pPr>
                      <a:r>
                        <a:rPr lang="en-US" sz="1200">
                          <a:effectLst/>
                        </a:rPr>
                        <a:t>S. N</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rowSpan="2">
                  <a:txBody>
                    <a:bodyPr/>
                    <a:lstStyle/>
                    <a:p>
                      <a:pPr algn="just">
                        <a:spcAft>
                          <a:spcPts val="0"/>
                        </a:spcAft>
                      </a:pPr>
                      <a:r>
                        <a:rPr lang="en-US" sz="1200">
                          <a:effectLst/>
                        </a:rPr>
                        <a:t>web</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gridSpan="2">
                  <a:txBody>
                    <a:bodyPr/>
                    <a:lstStyle/>
                    <a:p>
                      <a:pPr algn="just">
                        <a:spcAft>
                          <a:spcPts val="0"/>
                        </a:spcAft>
                      </a:pPr>
                      <a:r>
                        <a:rPr lang="en-US" sz="1200">
                          <a:effectLst/>
                        </a:rPr>
                        <a:t>Number of respondents</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IN"/>
                    </a:p>
                  </a:txBody>
                  <a:tcPr/>
                </a:tc>
                <a:tc rowSpan="2">
                  <a:txBody>
                    <a:bodyPr/>
                    <a:lstStyle/>
                    <a:p>
                      <a:pPr algn="just">
                        <a:spcAft>
                          <a:spcPts val="0"/>
                        </a:spcAft>
                      </a:pPr>
                      <a:r>
                        <a:rPr lang="en-US" sz="1200">
                          <a:effectLst/>
                        </a:rPr>
                        <a:t>total</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996931570"/>
                  </a:ext>
                </a:extLst>
              </a:tr>
              <a:tr h="235862">
                <a:tc vMerge="1">
                  <a:txBody>
                    <a:bodyPr/>
                    <a:lstStyle/>
                    <a:p>
                      <a:endParaRPr lang="en-IN"/>
                    </a:p>
                  </a:txBody>
                  <a:tcPr/>
                </a:tc>
                <a:tc vMerge="1">
                  <a:txBody>
                    <a:bodyPr/>
                    <a:lstStyle/>
                    <a:p>
                      <a:endParaRPr lang="en-IN"/>
                    </a:p>
                  </a:txBody>
                  <a:tcPr/>
                </a:tc>
                <a:tc>
                  <a:txBody>
                    <a:bodyPr/>
                    <a:lstStyle/>
                    <a:p>
                      <a:pPr algn="just">
                        <a:spcAft>
                          <a:spcPts val="0"/>
                        </a:spcAft>
                      </a:pPr>
                      <a:r>
                        <a:rPr lang="en-US" sz="1200">
                          <a:effectLst/>
                        </a:rPr>
                        <a:t>Male</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en-US" sz="1200">
                          <a:effectLst/>
                        </a:rPr>
                        <a:t>female</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vMerge="1">
                  <a:txBody>
                    <a:bodyPr/>
                    <a:lstStyle/>
                    <a:p>
                      <a:endParaRPr lang="en-IN"/>
                    </a:p>
                  </a:txBody>
                  <a:tcPr/>
                </a:tc>
                <a:extLst>
                  <a:ext uri="{0D108BD9-81ED-4DB2-BD59-A6C34878D82A}">
                    <a16:rowId xmlns:a16="http://schemas.microsoft.com/office/drawing/2014/main" xmlns="" val="3075354488"/>
                  </a:ext>
                </a:extLst>
              </a:tr>
              <a:tr h="223448">
                <a:tc>
                  <a:txBody>
                    <a:bodyPr/>
                    <a:lstStyle/>
                    <a:p>
                      <a:pPr algn="just">
                        <a:spcAft>
                          <a:spcPts val="0"/>
                        </a:spcAft>
                      </a:pPr>
                      <a:r>
                        <a:rPr lang="en-US" sz="1200">
                          <a:effectLst/>
                        </a:rPr>
                        <a:t>1</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en-US" sz="1200">
                          <a:effectLst/>
                        </a:rPr>
                        <a:t>Google</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en-US" sz="1200">
                          <a:effectLst/>
                        </a:rPr>
                        <a:t>33(60.00%)</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en-US" sz="1200">
                          <a:effectLst/>
                        </a:rPr>
                        <a:t>31(62.00%)</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en-US" sz="1200">
                          <a:effectLst/>
                        </a:rPr>
                        <a:t>64(60.95%)</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1678364638"/>
                  </a:ext>
                </a:extLst>
              </a:tr>
              <a:tr h="223448">
                <a:tc>
                  <a:txBody>
                    <a:bodyPr/>
                    <a:lstStyle/>
                    <a:p>
                      <a:pPr algn="just">
                        <a:spcAft>
                          <a:spcPts val="0"/>
                        </a:spcAft>
                      </a:pPr>
                      <a:r>
                        <a:rPr lang="en-US" sz="1200">
                          <a:effectLst/>
                        </a:rPr>
                        <a:t>2</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en-US" sz="1200">
                          <a:effectLst/>
                        </a:rPr>
                        <a:t>Alta vista</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en-US" sz="1200">
                          <a:effectLst/>
                        </a:rPr>
                        <a:t>9(16.36%)</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en-US" sz="1200">
                          <a:effectLst/>
                        </a:rPr>
                        <a:t>5(10.00%)</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en-US" sz="1200">
                          <a:effectLst/>
                        </a:rPr>
                        <a:t>14(13.33%)</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2066596293"/>
                  </a:ext>
                </a:extLst>
              </a:tr>
              <a:tr h="223448">
                <a:tc>
                  <a:txBody>
                    <a:bodyPr/>
                    <a:lstStyle/>
                    <a:p>
                      <a:pPr algn="just">
                        <a:spcAft>
                          <a:spcPts val="0"/>
                        </a:spcAft>
                      </a:pPr>
                      <a:r>
                        <a:rPr lang="en-US" sz="1200">
                          <a:effectLst/>
                        </a:rPr>
                        <a:t>3</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en-US" sz="1200">
                          <a:effectLst/>
                        </a:rPr>
                        <a:t>yahoo</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en-US" sz="1200">
                          <a:effectLst/>
                        </a:rPr>
                        <a:t>7(12.73%)</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en-US" sz="1200">
                          <a:effectLst/>
                        </a:rPr>
                        <a:t>10(20.00%)</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en-US" sz="1200">
                          <a:effectLst/>
                        </a:rPr>
                        <a:t>17(16.19%)</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2598060105"/>
                  </a:ext>
                </a:extLst>
              </a:tr>
              <a:tr h="223448">
                <a:tc>
                  <a:txBody>
                    <a:bodyPr/>
                    <a:lstStyle/>
                    <a:p>
                      <a:pPr algn="just">
                        <a:spcAft>
                          <a:spcPts val="0"/>
                        </a:spcAft>
                      </a:pPr>
                      <a:r>
                        <a:rPr lang="en-US" sz="1200">
                          <a:effectLst/>
                        </a:rPr>
                        <a:t>4</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en-US" sz="1200">
                          <a:effectLst/>
                        </a:rPr>
                        <a:t>other</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en-US" sz="1200">
                          <a:effectLst/>
                        </a:rPr>
                        <a:t>6(10.09%)</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en-US" sz="1200">
                          <a:effectLst/>
                        </a:rPr>
                        <a:t>4(8.00%)</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en-US" sz="1200">
                          <a:effectLst/>
                        </a:rPr>
                        <a:t>10(9.52%)</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3393997281"/>
                  </a:ext>
                </a:extLst>
              </a:tr>
              <a:tr h="223448">
                <a:tc gridSpan="5">
                  <a:txBody>
                    <a:bodyPr/>
                    <a:lstStyle/>
                    <a:p>
                      <a:pPr algn="just">
                        <a:spcAft>
                          <a:spcPts val="0"/>
                        </a:spcAft>
                      </a:pPr>
                      <a:r>
                        <a:rPr lang="en-US" sz="1200" dirty="0">
                          <a:effectLst/>
                        </a:rPr>
                        <a:t> </a:t>
                      </a:r>
                      <a:endParaRPr lang="en-IN"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extLst>
                  <a:ext uri="{0D108BD9-81ED-4DB2-BD59-A6C34878D82A}">
                    <a16:rowId xmlns:a16="http://schemas.microsoft.com/office/drawing/2014/main" xmlns="" val="692056444"/>
                  </a:ext>
                </a:extLst>
              </a:tr>
            </a:tbl>
          </a:graphicData>
        </a:graphic>
      </p:graphicFrame>
      <p:sp>
        <p:nvSpPr>
          <p:cNvPr id="3" name="Rectangle 2"/>
          <p:cNvSpPr/>
          <p:nvPr/>
        </p:nvSpPr>
        <p:spPr>
          <a:xfrm>
            <a:off x="105103" y="612845"/>
            <a:ext cx="11498318" cy="5355312"/>
          </a:xfrm>
          <a:prstGeom prst="rect">
            <a:avLst/>
          </a:prstGeom>
        </p:spPr>
        <p:txBody>
          <a:bodyPr wrap="square">
            <a:spAutoFit/>
          </a:bodyPr>
          <a:lstStyle/>
          <a:p>
            <a:pPr indent="457200" algn="just">
              <a:spcAft>
                <a:spcPts val="0"/>
              </a:spcAft>
            </a:pPr>
            <a:endParaRPr lang="en-US" dirty="0" smtClean="0">
              <a:latin typeface="Times New Roman" panose="02020603050405020304" pitchFamily="18" charset="0"/>
              <a:ea typeface="Times New Roman" panose="02020603050405020304" pitchFamily="18" charset="0"/>
              <a:cs typeface="Times New Roman" panose="02020603050405020304" pitchFamily="18" charset="0"/>
            </a:endParaRPr>
          </a:p>
          <a:p>
            <a:pPr indent="457200" algn="just">
              <a:spcAft>
                <a:spcPts val="0"/>
              </a:spcAft>
            </a:pPr>
            <a:endParaRPr lang="en-US" dirty="0">
              <a:latin typeface="Times New Roman" panose="02020603050405020304" pitchFamily="18" charset="0"/>
              <a:ea typeface="Times New Roman" panose="02020603050405020304" pitchFamily="18" charset="0"/>
              <a:cs typeface="Times New Roman" panose="02020603050405020304" pitchFamily="18" charset="0"/>
            </a:endParaRPr>
          </a:p>
          <a:p>
            <a:pPr indent="457200" algn="just">
              <a:spcAft>
                <a:spcPts val="0"/>
              </a:spcAft>
            </a:pPr>
            <a:endParaRPr lang="en-US" dirty="0" smtClean="0">
              <a:latin typeface="Times New Roman" panose="02020603050405020304" pitchFamily="18" charset="0"/>
              <a:ea typeface="Times New Roman" panose="02020603050405020304" pitchFamily="18" charset="0"/>
              <a:cs typeface="Times New Roman" panose="02020603050405020304" pitchFamily="18" charset="0"/>
            </a:endParaRPr>
          </a:p>
          <a:p>
            <a:pPr indent="457200" algn="just">
              <a:spcAft>
                <a:spcPts val="0"/>
              </a:spcAft>
            </a:pPr>
            <a:endParaRPr lang="en-US" dirty="0">
              <a:latin typeface="Times New Roman" panose="02020603050405020304" pitchFamily="18" charset="0"/>
              <a:ea typeface="Times New Roman" panose="02020603050405020304" pitchFamily="18" charset="0"/>
              <a:cs typeface="Times New Roman" panose="02020603050405020304" pitchFamily="18" charset="0"/>
            </a:endParaRPr>
          </a:p>
          <a:p>
            <a:pPr indent="457200" algn="just">
              <a:spcAft>
                <a:spcPts val="0"/>
              </a:spcAft>
            </a:pPr>
            <a:endParaRPr lang="en-US" dirty="0" smtClean="0">
              <a:latin typeface="Times New Roman" panose="02020603050405020304" pitchFamily="18" charset="0"/>
              <a:ea typeface="Times New Roman" panose="02020603050405020304" pitchFamily="18" charset="0"/>
              <a:cs typeface="Times New Roman" panose="02020603050405020304" pitchFamily="18" charset="0"/>
            </a:endParaRPr>
          </a:p>
          <a:p>
            <a:pPr indent="457200" algn="just">
              <a:spcAft>
                <a:spcPts val="0"/>
              </a:spcAft>
            </a:pPr>
            <a:r>
              <a:rPr lang="en-US" dirty="0" smtClean="0">
                <a:latin typeface="Times New Roman" panose="02020603050405020304" pitchFamily="18" charset="0"/>
                <a:ea typeface="Times New Roman" panose="02020603050405020304" pitchFamily="18" charset="0"/>
                <a:cs typeface="Times New Roman" panose="02020603050405020304" pitchFamily="18" charset="0"/>
              </a:rPr>
              <a:t> </a:t>
            </a:r>
          </a:p>
          <a:p>
            <a:pPr indent="457200" algn="just">
              <a:spcAft>
                <a:spcPts val="0"/>
              </a:spcAft>
            </a:pPr>
            <a:endParaRPr lang="en-US" dirty="0">
              <a:latin typeface="Times New Roman" panose="02020603050405020304" pitchFamily="18" charset="0"/>
              <a:ea typeface="Times New Roman" panose="02020603050405020304" pitchFamily="18" charset="0"/>
              <a:cs typeface="Times New Roman" panose="02020603050405020304" pitchFamily="18" charset="0"/>
            </a:endParaRPr>
          </a:p>
          <a:p>
            <a:pPr indent="457200" algn="just">
              <a:spcAft>
                <a:spcPts val="0"/>
              </a:spcAft>
            </a:pPr>
            <a:endParaRPr lang="en-US" dirty="0" smtClean="0">
              <a:latin typeface="Times New Roman" panose="02020603050405020304" pitchFamily="18" charset="0"/>
              <a:ea typeface="Times New Roman" panose="02020603050405020304" pitchFamily="18" charset="0"/>
              <a:cs typeface="Times New Roman" panose="02020603050405020304" pitchFamily="18" charset="0"/>
            </a:endParaRPr>
          </a:p>
          <a:p>
            <a:pPr indent="457200" algn="just">
              <a:spcAft>
                <a:spcPts val="0"/>
              </a:spcAft>
            </a:pPr>
            <a:r>
              <a:rPr lang="en-US" dirty="0" smtClean="0">
                <a:latin typeface="Times New Roman" panose="02020603050405020304" pitchFamily="18" charset="0"/>
                <a:ea typeface="Times New Roman" panose="02020603050405020304" pitchFamily="18" charset="0"/>
                <a:cs typeface="Times New Roman" panose="02020603050405020304" pitchFamily="18" charset="0"/>
              </a:rPr>
              <a:t>Regarding </a:t>
            </a:r>
            <a:r>
              <a:rPr lang="en-US" dirty="0">
                <a:latin typeface="Times New Roman" panose="02020603050405020304" pitchFamily="18" charset="0"/>
                <a:ea typeface="Times New Roman" panose="02020603050405020304" pitchFamily="18" charset="0"/>
                <a:cs typeface="Times New Roman" panose="02020603050405020304" pitchFamily="18" charset="0"/>
              </a:rPr>
              <a:t>the use patterns of Search Engines, in tracing their information from the web sources, for which, four variables are used to assess the use patterns of the web sources.  	The analysis, shows the highest females, under the variable ‘Google’, 31(62.00%), among males, followed by males 33(60.00%), occupied the first place; and in ‘Alta Vista’, the males shows the highest 9(16.36%), and the remaining two variables, i.e. ‘Yahoo’, and ‘Others’, are in descending order of priority, i.e. 7(12.73%); and 6(10.09%) respectively.  Regarding the females, ‘Yahoo’, stood in the second priority; with 10(20.00%), followed by ‘Others’, with 4(8.00%).</a:t>
            </a:r>
            <a:endParaRPr lang="en-IN" sz="1600" dirty="0">
              <a:latin typeface="Calibri" panose="020F0502020204030204" pitchFamily="34" charset="0"/>
              <a:ea typeface="Times New Roman" panose="02020603050405020304" pitchFamily="18" charset="0"/>
              <a:cs typeface="Times New Roman" panose="02020603050405020304" pitchFamily="18" charset="0"/>
            </a:endParaRPr>
          </a:p>
          <a:p>
            <a:r>
              <a:rPr lang="en-IN" dirty="0">
                <a:latin typeface="Times New Roman" panose="02020603050405020304" pitchFamily="18" charset="0"/>
                <a:ea typeface="Times New Roman" panose="02020603050405020304" pitchFamily="18" charset="0"/>
              </a:rPr>
              <a:t>	On an average, the priority order in using the Search Engines in tracing their information through web sources, i.e.  the ‘Google’, stood as a first priority with, 64(60.95%); followed by ‘Yahoo’, 17(16.19%) in the second priority; ‘Alta Vista’, in third priority 14(13.33%); and ‘Others’, in the last priority with 10(9.52%).  The study felt, that the information literacy </a:t>
            </a:r>
            <a:r>
              <a:rPr lang="en-IN" dirty="0" err="1">
                <a:latin typeface="Times New Roman" panose="02020603050405020304" pitchFamily="18" charset="0"/>
                <a:ea typeface="Times New Roman" panose="02020603050405020304" pitchFamily="18" charset="0"/>
              </a:rPr>
              <a:t>progammes</a:t>
            </a:r>
            <a:r>
              <a:rPr lang="en-IN" dirty="0">
                <a:latin typeface="Times New Roman" panose="02020603050405020304" pitchFamily="18" charset="0"/>
                <a:ea typeface="Times New Roman" panose="02020603050405020304" pitchFamily="18" charset="0"/>
              </a:rPr>
              <a:t>, and the conduct of special training programmes, will help the user community, in improving their skills in research and using the search strategies.</a:t>
            </a:r>
            <a:endParaRPr lang="en-IN" dirty="0"/>
          </a:p>
        </p:txBody>
      </p:sp>
    </p:spTree>
    <p:extLst>
      <p:ext uri="{BB962C8B-B14F-4D97-AF65-F5344CB8AC3E}">
        <p14:creationId xmlns:p14="http://schemas.microsoft.com/office/powerpoint/2010/main" xmlns="" val="318194509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55015"/>
          </a:xfrm>
        </p:spPr>
        <p:txBody>
          <a:bodyPr>
            <a:normAutofit fontScale="90000"/>
          </a:bodyPr>
          <a:lstStyle/>
          <a:p>
            <a:r>
              <a:rPr lang="en-US" b="1" dirty="0" smtClean="0"/>
              <a:t> </a:t>
            </a:r>
            <a:r>
              <a:rPr lang="en-US" sz="3100" b="1" dirty="0" smtClean="0"/>
              <a:t>Use Pattern of Type E–resources in the Library</a:t>
            </a:r>
            <a:r>
              <a:rPr lang="en-IN" sz="3100" dirty="0" smtClean="0"/>
              <a:t/>
            </a:r>
            <a:br>
              <a:rPr lang="en-IN" sz="3100" dirty="0" smtClean="0"/>
            </a:br>
            <a:endParaRPr lang="en-IN" sz="31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570578991"/>
              </p:ext>
            </p:extLst>
          </p:nvPr>
        </p:nvGraphicFramePr>
        <p:xfrm>
          <a:off x="987971" y="892924"/>
          <a:ext cx="10226567" cy="3291840"/>
        </p:xfrm>
        <a:graphic>
          <a:graphicData uri="http://schemas.openxmlformats.org/drawingml/2006/table">
            <a:tbl>
              <a:tblPr firstRow="1" firstCol="1" bandRow="1">
                <a:tableStyleId>{5C22544A-7EE6-4342-B048-85BDC9FD1C3A}</a:tableStyleId>
              </a:tblPr>
              <a:tblGrid>
                <a:gridCol w="1460797">
                  <a:extLst>
                    <a:ext uri="{9D8B030D-6E8A-4147-A177-3AD203B41FA5}">
                      <a16:colId xmlns:a16="http://schemas.microsoft.com/office/drawing/2014/main" xmlns="" val="3338470671"/>
                    </a:ext>
                  </a:extLst>
                </a:gridCol>
                <a:gridCol w="3807554">
                  <a:extLst>
                    <a:ext uri="{9D8B030D-6E8A-4147-A177-3AD203B41FA5}">
                      <a16:colId xmlns:a16="http://schemas.microsoft.com/office/drawing/2014/main" xmlns="" val="153343252"/>
                    </a:ext>
                  </a:extLst>
                </a:gridCol>
                <a:gridCol w="1605988">
                  <a:extLst>
                    <a:ext uri="{9D8B030D-6E8A-4147-A177-3AD203B41FA5}">
                      <a16:colId xmlns:a16="http://schemas.microsoft.com/office/drawing/2014/main" xmlns="" val="773500718"/>
                    </a:ext>
                  </a:extLst>
                </a:gridCol>
                <a:gridCol w="1605988">
                  <a:extLst>
                    <a:ext uri="{9D8B030D-6E8A-4147-A177-3AD203B41FA5}">
                      <a16:colId xmlns:a16="http://schemas.microsoft.com/office/drawing/2014/main" xmlns="" val="3827451093"/>
                    </a:ext>
                  </a:extLst>
                </a:gridCol>
                <a:gridCol w="1746240">
                  <a:extLst>
                    <a:ext uri="{9D8B030D-6E8A-4147-A177-3AD203B41FA5}">
                      <a16:colId xmlns:a16="http://schemas.microsoft.com/office/drawing/2014/main" xmlns="" val="3965914508"/>
                    </a:ext>
                  </a:extLst>
                </a:gridCol>
              </a:tblGrid>
              <a:tr h="104165">
                <a:tc rowSpan="2">
                  <a:txBody>
                    <a:bodyPr/>
                    <a:lstStyle/>
                    <a:p>
                      <a:pPr>
                        <a:spcAft>
                          <a:spcPts val="0"/>
                        </a:spcAft>
                      </a:pPr>
                      <a:r>
                        <a:rPr lang="en-US" sz="1200">
                          <a:effectLst/>
                        </a:rPr>
                        <a:t>S. N</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rowSpan="2">
                  <a:txBody>
                    <a:bodyPr/>
                    <a:lstStyle/>
                    <a:p>
                      <a:pPr>
                        <a:spcAft>
                          <a:spcPts val="0"/>
                        </a:spcAft>
                      </a:pPr>
                      <a:r>
                        <a:rPr lang="en-US" sz="1200" dirty="0">
                          <a:effectLst/>
                        </a:rPr>
                        <a:t>E-resources</a:t>
                      </a:r>
                      <a:endParaRPr lang="en-IN"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gridSpan="2">
                  <a:txBody>
                    <a:bodyPr/>
                    <a:lstStyle/>
                    <a:p>
                      <a:pPr>
                        <a:spcAft>
                          <a:spcPts val="0"/>
                        </a:spcAft>
                      </a:pPr>
                      <a:r>
                        <a:rPr lang="en-US" sz="1200">
                          <a:effectLst/>
                        </a:rPr>
                        <a:t>Number of respondents</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IN"/>
                    </a:p>
                  </a:txBody>
                  <a:tcPr/>
                </a:tc>
                <a:tc rowSpan="2">
                  <a:txBody>
                    <a:bodyPr/>
                    <a:lstStyle/>
                    <a:p>
                      <a:pPr>
                        <a:spcAft>
                          <a:spcPts val="0"/>
                        </a:spcAft>
                      </a:pPr>
                      <a:r>
                        <a:rPr lang="en-US" sz="1200">
                          <a:effectLst/>
                        </a:rPr>
                        <a:t>total</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198871120"/>
                  </a:ext>
                </a:extLst>
              </a:tr>
              <a:tr h="104165">
                <a:tc vMerge="1">
                  <a:txBody>
                    <a:bodyPr/>
                    <a:lstStyle/>
                    <a:p>
                      <a:endParaRPr lang="en-IN"/>
                    </a:p>
                  </a:txBody>
                  <a:tcPr/>
                </a:tc>
                <a:tc vMerge="1">
                  <a:txBody>
                    <a:bodyPr/>
                    <a:lstStyle/>
                    <a:p>
                      <a:endParaRPr lang="en-IN"/>
                    </a:p>
                  </a:txBody>
                  <a:tcPr/>
                </a:tc>
                <a:tc>
                  <a:txBody>
                    <a:bodyPr/>
                    <a:lstStyle/>
                    <a:p>
                      <a:pPr>
                        <a:spcAft>
                          <a:spcPts val="0"/>
                        </a:spcAft>
                      </a:pPr>
                      <a:r>
                        <a:rPr lang="en-US" sz="1200">
                          <a:effectLst/>
                        </a:rPr>
                        <a:t>Male</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US" sz="1200">
                          <a:effectLst/>
                        </a:rPr>
                        <a:t>Female</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vMerge="1">
                  <a:txBody>
                    <a:bodyPr/>
                    <a:lstStyle/>
                    <a:p>
                      <a:endParaRPr lang="en-IN"/>
                    </a:p>
                  </a:txBody>
                  <a:tcPr/>
                </a:tc>
                <a:extLst>
                  <a:ext uri="{0D108BD9-81ED-4DB2-BD59-A6C34878D82A}">
                    <a16:rowId xmlns:a16="http://schemas.microsoft.com/office/drawing/2014/main" xmlns="" val="3723953183"/>
                  </a:ext>
                </a:extLst>
              </a:tr>
              <a:tr h="104165">
                <a:tc>
                  <a:txBody>
                    <a:bodyPr/>
                    <a:lstStyle/>
                    <a:p>
                      <a:pPr>
                        <a:spcAft>
                          <a:spcPts val="0"/>
                        </a:spcAft>
                      </a:pPr>
                      <a:r>
                        <a:rPr lang="en-US" sz="1200">
                          <a:effectLst/>
                        </a:rPr>
                        <a:t>1</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US" sz="1200">
                          <a:effectLst/>
                        </a:rPr>
                        <a:t>Encyclopedias</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US" sz="1200">
                          <a:effectLst/>
                        </a:rPr>
                        <a:t>3(5.45%)</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US" sz="1200">
                          <a:effectLst/>
                        </a:rPr>
                        <a:t>2(4.00%)</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US" sz="1200">
                          <a:effectLst/>
                        </a:rPr>
                        <a:t>5(4.76%)</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3036121755"/>
                  </a:ext>
                </a:extLst>
              </a:tr>
              <a:tr h="104165">
                <a:tc>
                  <a:txBody>
                    <a:bodyPr/>
                    <a:lstStyle/>
                    <a:p>
                      <a:pPr>
                        <a:spcAft>
                          <a:spcPts val="0"/>
                        </a:spcAft>
                      </a:pPr>
                      <a:r>
                        <a:rPr lang="en-US" sz="1200">
                          <a:effectLst/>
                        </a:rPr>
                        <a:t>2</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US" sz="1200">
                          <a:effectLst/>
                        </a:rPr>
                        <a:t>Directory</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US" sz="1200">
                          <a:effectLst/>
                        </a:rPr>
                        <a:t>2(3.64%)</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US" sz="1200">
                          <a:effectLst/>
                        </a:rPr>
                        <a:t>2(4.00%)</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US" sz="1200">
                          <a:effectLst/>
                        </a:rPr>
                        <a:t>4(3.81%)</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2006448438"/>
                  </a:ext>
                </a:extLst>
              </a:tr>
              <a:tr h="104165">
                <a:tc>
                  <a:txBody>
                    <a:bodyPr/>
                    <a:lstStyle/>
                    <a:p>
                      <a:pPr>
                        <a:spcAft>
                          <a:spcPts val="0"/>
                        </a:spcAft>
                      </a:pPr>
                      <a:r>
                        <a:rPr lang="en-US" sz="1200">
                          <a:effectLst/>
                        </a:rPr>
                        <a:t>3</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US" sz="1200">
                          <a:effectLst/>
                        </a:rPr>
                        <a:t>Dictionary</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US" sz="1200">
                          <a:effectLst/>
                        </a:rPr>
                        <a:t>3(5.45%)</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US" sz="1200">
                          <a:effectLst/>
                        </a:rPr>
                        <a:t>3(6.00%)</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US" sz="1200">
                          <a:effectLst/>
                        </a:rPr>
                        <a:t>6(5.71%)</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372460311"/>
                  </a:ext>
                </a:extLst>
              </a:tr>
              <a:tr h="104165">
                <a:tc>
                  <a:txBody>
                    <a:bodyPr/>
                    <a:lstStyle/>
                    <a:p>
                      <a:pPr>
                        <a:spcAft>
                          <a:spcPts val="0"/>
                        </a:spcAft>
                      </a:pPr>
                      <a:r>
                        <a:rPr lang="en-US" sz="1200">
                          <a:effectLst/>
                        </a:rPr>
                        <a:t>4</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US" sz="1200">
                          <a:effectLst/>
                        </a:rPr>
                        <a:t>Bibliography</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US" sz="1200">
                          <a:effectLst/>
                        </a:rPr>
                        <a:t>2(3.64%)</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US" sz="1200">
                          <a:effectLst/>
                        </a:rPr>
                        <a:t>2(4.00%)</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US" sz="1200">
                          <a:effectLst/>
                        </a:rPr>
                        <a:t>4(3.81%)</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1965700523"/>
                  </a:ext>
                </a:extLst>
              </a:tr>
              <a:tr h="104165">
                <a:tc>
                  <a:txBody>
                    <a:bodyPr/>
                    <a:lstStyle/>
                    <a:p>
                      <a:pPr>
                        <a:spcAft>
                          <a:spcPts val="0"/>
                        </a:spcAft>
                      </a:pPr>
                      <a:r>
                        <a:rPr lang="en-US" sz="1200">
                          <a:effectLst/>
                        </a:rPr>
                        <a:t>5</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US" sz="1200">
                          <a:effectLst/>
                        </a:rPr>
                        <a:t>Indexing journal</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US" sz="1200">
                          <a:effectLst/>
                        </a:rPr>
                        <a:t>2(3.64%)</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US" sz="1200">
                          <a:effectLst/>
                        </a:rPr>
                        <a:t>2(4.00%)</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US" sz="1200">
                          <a:effectLst/>
                        </a:rPr>
                        <a:t>4(3.81%)</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4082704764"/>
                  </a:ext>
                </a:extLst>
              </a:tr>
              <a:tr h="104165">
                <a:tc>
                  <a:txBody>
                    <a:bodyPr/>
                    <a:lstStyle/>
                    <a:p>
                      <a:pPr>
                        <a:spcAft>
                          <a:spcPts val="0"/>
                        </a:spcAft>
                      </a:pPr>
                      <a:r>
                        <a:rPr lang="en-US" sz="1200">
                          <a:effectLst/>
                        </a:rPr>
                        <a:t>6</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US" sz="1200">
                          <a:effectLst/>
                        </a:rPr>
                        <a:t>Abstract</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US" sz="1200">
                          <a:effectLst/>
                        </a:rPr>
                        <a:t>3(5.45%)</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US" sz="1200">
                          <a:effectLst/>
                        </a:rPr>
                        <a:t>2(4.00%)</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US" sz="1200">
                          <a:effectLst/>
                        </a:rPr>
                        <a:t>5(4.76%)</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933935994"/>
                  </a:ext>
                </a:extLst>
              </a:tr>
              <a:tr h="104165">
                <a:tc>
                  <a:txBody>
                    <a:bodyPr/>
                    <a:lstStyle/>
                    <a:p>
                      <a:pPr>
                        <a:spcAft>
                          <a:spcPts val="0"/>
                        </a:spcAft>
                      </a:pPr>
                      <a:r>
                        <a:rPr lang="en-US" sz="1200">
                          <a:effectLst/>
                        </a:rPr>
                        <a:t>7</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US" sz="1200">
                          <a:effectLst/>
                        </a:rPr>
                        <a:t>Thesis desertions</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US" sz="1200">
                          <a:effectLst/>
                        </a:rPr>
                        <a:t>2(3.64%)</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US" sz="1200">
                          <a:effectLst/>
                        </a:rPr>
                        <a:t>1(2.00%)</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US" sz="1200">
                          <a:effectLst/>
                        </a:rPr>
                        <a:t>3(2.85&amp;)</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3129625179"/>
                  </a:ext>
                </a:extLst>
              </a:tr>
              <a:tr h="104165">
                <a:tc>
                  <a:txBody>
                    <a:bodyPr/>
                    <a:lstStyle/>
                    <a:p>
                      <a:pPr>
                        <a:spcAft>
                          <a:spcPts val="0"/>
                        </a:spcAft>
                      </a:pPr>
                      <a:r>
                        <a:rPr lang="en-US" sz="1200">
                          <a:effectLst/>
                        </a:rPr>
                        <a:t>8</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US" sz="1200">
                          <a:effectLst/>
                        </a:rPr>
                        <a:t>Full text database</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US" sz="1200">
                          <a:effectLst/>
                        </a:rPr>
                        <a:t>3(5.45%)</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US" sz="1200">
                          <a:effectLst/>
                        </a:rPr>
                        <a:t>2(4.00%)</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US" sz="1200">
                          <a:effectLst/>
                        </a:rPr>
                        <a:t>5(4.76%)</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4293026557"/>
                  </a:ext>
                </a:extLst>
              </a:tr>
              <a:tr h="104165">
                <a:tc>
                  <a:txBody>
                    <a:bodyPr/>
                    <a:lstStyle/>
                    <a:p>
                      <a:pPr>
                        <a:spcAft>
                          <a:spcPts val="0"/>
                        </a:spcAft>
                      </a:pPr>
                      <a:r>
                        <a:rPr lang="en-US" sz="1200">
                          <a:effectLst/>
                        </a:rPr>
                        <a:t>9</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US" sz="1200">
                          <a:effectLst/>
                        </a:rPr>
                        <a:t>E-journals</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US" sz="1200">
                          <a:effectLst/>
                        </a:rPr>
                        <a:t>11(20.00%)</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US" sz="1200">
                          <a:effectLst/>
                        </a:rPr>
                        <a:t>11(22.00%)</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US" sz="1200">
                          <a:effectLst/>
                        </a:rPr>
                        <a:t>22(20.95%)</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2673430291"/>
                  </a:ext>
                </a:extLst>
              </a:tr>
              <a:tr h="104165">
                <a:tc>
                  <a:txBody>
                    <a:bodyPr/>
                    <a:lstStyle/>
                    <a:p>
                      <a:pPr>
                        <a:spcAft>
                          <a:spcPts val="0"/>
                        </a:spcAft>
                      </a:pPr>
                      <a:r>
                        <a:rPr lang="en-US" sz="1200">
                          <a:effectLst/>
                        </a:rPr>
                        <a:t>10</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US" sz="1200">
                          <a:effectLst/>
                        </a:rPr>
                        <a:t>E-books</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US" sz="1200">
                          <a:effectLst/>
                        </a:rPr>
                        <a:t>12(21.81%)</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US" sz="1200">
                          <a:effectLst/>
                        </a:rPr>
                        <a:t>12(24.00%)</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US" sz="1200">
                          <a:effectLst/>
                        </a:rPr>
                        <a:t>24(22.86%)</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3409215947"/>
                  </a:ext>
                </a:extLst>
              </a:tr>
              <a:tr h="104165">
                <a:tc>
                  <a:txBody>
                    <a:bodyPr/>
                    <a:lstStyle/>
                    <a:p>
                      <a:pPr>
                        <a:spcAft>
                          <a:spcPts val="0"/>
                        </a:spcAft>
                      </a:pPr>
                      <a:r>
                        <a:rPr lang="en-US" sz="1200">
                          <a:effectLst/>
                        </a:rPr>
                        <a:t>11</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US" sz="1200">
                          <a:effectLst/>
                        </a:rPr>
                        <a:t>E-monographs</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US" sz="1200">
                          <a:effectLst/>
                        </a:rPr>
                        <a:t>4(7.27%)</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US" sz="1200">
                          <a:effectLst/>
                        </a:rPr>
                        <a:t>2(4.00%)</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US" sz="1200">
                          <a:effectLst/>
                        </a:rPr>
                        <a:t>6(5.71%)</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2547570256"/>
                  </a:ext>
                </a:extLst>
              </a:tr>
              <a:tr h="104165">
                <a:tc>
                  <a:txBody>
                    <a:bodyPr/>
                    <a:lstStyle/>
                    <a:p>
                      <a:pPr>
                        <a:spcAft>
                          <a:spcPts val="0"/>
                        </a:spcAft>
                      </a:pPr>
                      <a:r>
                        <a:rPr lang="en-US" sz="1200">
                          <a:effectLst/>
                        </a:rPr>
                        <a:t>12</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US" sz="1200">
                          <a:effectLst/>
                        </a:rPr>
                        <a:t>Numeric and statically database</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US" sz="1200">
                          <a:effectLst/>
                        </a:rPr>
                        <a:t>2(3.64%)</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US" sz="1200">
                          <a:effectLst/>
                        </a:rPr>
                        <a:t>3(6.00%)</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US" sz="1200">
                          <a:effectLst/>
                        </a:rPr>
                        <a:t>5(4.76%)</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352087861"/>
                  </a:ext>
                </a:extLst>
              </a:tr>
              <a:tr h="104165">
                <a:tc>
                  <a:txBody>
                    <a:bodyPr/>
                    <a:lstStyle/>
                    <a:p>
                      <a:pPr>
                        <a:spcAft>
                          <a:spcPts val="0"/>
                        </a:spcAft>
                      </a:pPr>
                      <a:r>
                        <a:rPr lang="en-US" sz="1200">
                          <a:effectLst/>
                        </a:rPr>
                        <a:t>13</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US" sz="1200">
                          <a:effectLst/>
                        </a:rPr>
                        <a:t>E-reports</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US" sz="1200">
                          <a:effectLst/>
                        </a:rPr>
                        <a:t>2(3.64%)</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US" sz="1200">
                          <a:effectLst/>
                        </a:rPr>
                        <a:t>2(4.00%)</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US" sz="1200">
                          <a:effectLst/>
                        </a:rPr>
                        <a:t>4(3.81%)</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2850884701"/>
                  </a:ext>
                </a:extLst>
              </a:tr>
              <a:tr h="104165">
                <a:tc>
                  <a:txBody>
                    <a:bodyPr/>
                    <a:lstStyle/>
                    <a:p>
                      <a:pPr>
                        <a:spcAft>
                          <a:spcPts val="0"/>
                        </a:spcAft>
                      </a:pPr>
                      <a:r>
                        <a:rPr lang="en-US" sz="1200">
                          <a:effectLst/>
                        </a:rPr>
                        <a:t>14</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US" sz="1200" dirty="0">
                          <a:effectLst/>
                        </a:rPr>
                        <a:t>E –content pages</a:t>
                      </a:r>
                      <a:endParaRPr lang="en-IN"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US" sz="1200">
                          <a:effectLst/>
                        </a:rPr>
                        <a:t>2(3.64%)</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US" sz="1200">
                          <a:effectLst/>
                        </a:rPr>
                        <a:t>2(4.00%)</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US" sz="1200">
                          <a:effectLst/>
                        </a:rPr>
                        <a:t>4(3.81%)</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1485397788"/>
                  </a:ext>
                </a:extLst>
              </a:tr>
              <a:tr h="104165">
                <a:tc>
                  <a:txBody>
                    <a:bodyPr/>
                    <a:lstStyle/>
                    <a:p>
                      <a:pPr>
                        <a:spcAft>
                          <a:spcPts val="0"/>
                        </a:spcAft>
                      </a:pPr>
                      <a:r>
                        <a:rPr lang="en-US" sz="1200">
                          <a:effectLst/>
                        </a:rPr>
                        <a:t>15</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US" sz="1200">
                          <a:effectLst/>
                        </a:rPr>
                        <a:t>E-clipping</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US" sz="1200">
                          <a:effectLst/>
                        </a:rPr>
                        <a:t>2(3.64%)</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US" sz="1200">
                          <a:effectLst/>
                        </a:rPr>
                        <a:t>2(4.00%)</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US" sz="1200">
                          <a:effectLst/>
                        </a:rPr>
                        <a:t>4(3.81%)</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1061540430"/>
                  </a:ext>
                </a:extLst>
              </a:tr>
              <a:tr h="104165">
                <a:tc>
                  <a:txBody>
                    <a:bodyPr/>
                    <a:lstStyle/>
                    <a:p>
                      <a:pPr>
                        <a:spcAft>
                          <a:spcPts val="0"/>
                        </a:spcAft>
                      </a:pPr>
                      <a:r>
                        <a:rPr lang="en-US" sz="1200">
                          <a:effectLst/>
                        </a:rPr>
                        <a:t> </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US" sz="1200">
                          <a:effectLst/>
                        </a:rPr>
                        <a:t>Total</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US" sz="1200">
                          <a:effectLst/>
                        </a:rPr>
                        <a:t>55(100.00)</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US" sz="1200">
                          <a:effectLst/>
                        </a:rPr>
                        <a:t>55(100.00)</a:t>
                      </a:r>
                      <a:endParaRPr lang="en-IN"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US" sz="1200" dirty="0">
                          <a:effectLst/>
                        </a:rPr>
                        <a:t>105(100.00)</a:t>
                      </a:r>
                      <a:endParaRPr lang="en-IN"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2449306335"/>
                  </a:ext>
                </a:extLst>
              </a:tr>
            </a:tbl>
          </a:graphicData>
        </a:graphic>
      </p:graphicFrame>
      <p:sp>
        <p:nvSpPr>
          <p:cNvPr id="3" name="Rectangle 2"/>
          <p:cNvSpPr/>
          <p:nvPr/>
        </p:nvSpPr>
        <p:spPr>
          <a:xfrm>
            <a:off x="24304" y="468631"/>
            <a:ext cx="11936467" cy="602524"/>
          </a:xfrm>
          <a:custGeom>
            <a:avLst/>
            <a:gdLst>
              <a:gd name="connsiteX0" fmla="*/ 0 w 11666482"/>
              <a:gd name="connsiteY0" fmla="*/ 0 h 7386638"/>
              <a:gd name="connsiteX1" fmla="*/ 11666482 w 11666482"/>
              <a:gd name="connsiteY1" fmla="*/ 0 h 7386638"/>
              <a:gd name="connsiteX2" fmla="*/ 11666482 w 11666482"/>
              <a:gd name="connsiteY2" fmla="*/ 7386638 h 7386638"/>
              <a:gd name="connsiteX3" fmla="*/ 0 w 11666482"/>
              <a:gd name="connsiteY3" fmla="*/ 7386638 h 7386638"/>
              <a:gd name="connsiteX4" fmla="*/ 0 w 11666482"/>
              <a:gd name="connsiteY4" fmla="*/ 0 h 7386638"/>
              <a:gd name="connsiteX0" fmla="*/ 472965 w 11666482"/>
              <a:gd name="connsiteY0" fmla="*/ 388883 h 7386638"/>
              <a:gd name="connsiteX1" fmla="*/ 11666482 w 11666482"/>
              <a:gd name="connsiteY1" fmla="*/ 0 h 7386638"/>
              <a:gd name="connsiteX2" fmla="*/ 11666482 w 11666482"/>
              <a:gd name="connsiteY2" fmla="*/ 7386638 h 7386638"/>
              <a:gd name="connsiteX3" fmla="*/ 0 w 11666482"/>
              <a:gd name="connsiteY3" fmla="*/ 7386638 h 7386638"/>
              <a:gd name="connsiteX4" fmla="*/ 472965 w 11666482"/>
              <a:gd name="connsiteY4" fmla="*/ 388883 h 7386638"/>
              <a:gd name="connsiteX0" fmla="*/ 0 w 11936467"/>
              <a:gd name="connsiteY0" fmla="*/ 213037 h 7386638"/>
              <a:gd name="connsiteX1" fmla="*/ 11936467 w 11936467"/>
              <a:gd name="connsiteY1" fmla="*/ 0 h 7386638"/>
              <a:gd name="connsiteX2" fmla="*/ 11936467 w 11936467"/>
              <a:gd name="connsiteY2" fmla="*/ 7386638 h 7386638"/>
              <a:gd name="connsiteX3" fmla="*/ 269985 w 11936467"/>
              <a:gd name="connsiteY3" fmla="*/ 7386638 h 7386638"/>
              <a:gd name="connsiteX4" fmla="*/ 0 w 11936467"/>
              <a:gd name="connsiteY4" fmla="*/ 213037 h 73866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936467" h="7386638">
                <a:moveTo>
                  <a:pt x="0" y="213037"/>
                </a:moveTo>
                <a:lnTo>
                  <a:pt x="11936467" y="0"/>
                </a:lnTo>
                <a:lnTo>
                  <a:pt x="11936467" y="7386638"/>
                </a:lnTo>
                <a:lnTo>
                  <a:pt x="269985" y="7386638"/>
                </a:lnTo>
                <a:lnTo>
                  <a:pt x="0" y="213037"/>
                </a:lnTo>
                <a:close/>
              </a:path>
            </a:pathLst>
          </a:custGeom>
        </p:spPr>
        <p:txBody>
          <a:bodyPr wrap="square">
            <a:noAutofit/>
          </a:bodyPr>
          <a:lstStyle/>
          <a:p>
            <a:pPr indent="457200" algn="just">
              <a:spcAft>
                <a:spcPts val="0"/>
              </a:spcAft>
            </a:pPr>
            <a:endParaRPr lang="en-US" b="1" dirty="0" smtClean="0">
              <a:latin typeface="Times New Roman" panose="02020603050405020304" pitchFamily="18" charset="0"/>
              <a:ea typeface="Times New Roman" panose="02020603050405020304" pitchFamily="18" charset="0"/>
              <a:cs typeface="Times New Roman" panose="02020603050405020304" pitchFamily="18" charset="0"/>
            </a:endParaRPr>
          </a:p>
          <a:p>
            <a:pPr indent="457200" algn="just">
              <a:spcAft>
                <a:spcPts val="0"/>
              </a:spcAft>
            </a:pPr>
            <a:endParaRPr lang="en-US" b="1" dirty="0" smtClean="0">
              <a:latin typeface="Times New Roman" panose="02020603050405020304" pitchFamily="18" charset="0"/>
              <a:ea typeface="Times New Roman" panose="02020603050405020304" pitchFamily="18" charset="0"/>
              <a:cs typeface="Times New Roman" panose="02020603050405020304" pitchFamily="18" charset="0"/>
            </a:endParaRPr>
          </a:p>
          <a:p>
            <a:pPr indent="457200" algn="just">
              <a:spcAft>
                <a:spcPts val="0"/>
              </a:spcAft>
            </a:pPr>
            <a:endParaRPr lang="en-US" b="1" dirty="0" smtClean="0">
              <a:latin typeface="Times New Roman" panose="02020603050405020304" pitchFamily="18" charset="0"/>
              <a:ea typeface="Times New Roman" panose="02020603050405020304" pitchFamily="18" charset="0"/>
              <a:cs typeface="Times New Roman" panose="02020603050405020304" pitchFamily="18" charset="0"/>
            </a:endParaRPr>
          </a:p>
          <a:p>
            <a:pPr indent="457200" algn="just">
              <a:spcAft>
                <a:spcPts val="0"/>
              </a:spcAft>
            </a:pPr>
            <a:endParaRPr lang="en-US" b="1" dirty="0" smtClean="0">
              <a:latin typeface="Times New Roman" panose="02020603050405020304" pitchFamily="18" charset="0"/>
              <a:ea typeface="Times New Roman" panose="02020603050405020304" pitchFamily="18" charset="0"/>
              <a:cs typeface="Times New Roman" panose="02020603050405020304" pitchFamily="18" charset="0"/>
            </a:endParaRPr>
          </a:p>
          <a:p>
            <a:pPr indent="457200" algn="just">
              <a:spcAft>
                <a:spcPts val="0"/>
              </a:spcAft>
            </a:pPr>
            <a:endParaRPr lang="en-US" b="1" dirty="0" smtClean="0">
              <a:latin typeface="Times New Roman" panose="02020603050405020304" pitchFamily="18" charset="0"/>
              <a:ea typeface="Times New Roman" panose="02020603050405020304" pitchFamily="18" charset="0"/>
              <a:cs typeface="Times New Roman" panose="02020603050405020304" pitchFamily="18" charset="0"/>
            </a:endParaRPr>
          </a:p>
          <a:p>
            <a:pPr indent="457200" algn="just">
              <a:spcAft>
                <a:spcPts val="0"/>
              </a:spcAft>
            </a:pPr>
            <a:endParaRPr lang="en-US" b="1" dirty="0" smtClean="0">
              <a:latin typeface="Times New Roman" panose="02020603050405020304" pitchFamily="18" charset="0"/>
              <a:ea typeface="Times New Roman" panose="02020603050405020304" pitchFamily="18" charset="0"/>
              <a:cs typeface="Times New Roman" panose="02020603050405020304" pitchFamily="18" charset="0"/>
            </a:endParaRPr>
          </a:p>
          <a:p>
            <a:pPr indent="457200" algn="just">
              <a:spcAft>
                <a:spcPts val="0"/>
              </a:spcAft>
            </a:pPr>
            <a:endParaRPr lang="en-US" b="1" dirty="0" smtClean="0">
              <a:latin typeface="Times New Roman" panose="02020603050405020304" pitchFamily="18" charset="0"/>
              <a:ea typeface="Times New Roman" panose="02020603050405020304" pitchFamily="18" charset="0"/>
              <a:cs typeface="Times New Roman" panose="02020603050405020304" pitchFamily="18" charset="0"/>
            </a:endParaRPr>
          </a:p>
          <a:p>
            <a:pPr indent="457200" algn="just">
              <a:spcAft>
                <a:spcPts val="0"/>
              </a:spcAft>
            </a:pPr>
            <a:endParaRPr lang="en-US" b="1" dirty="0" smtClean="0">
              <a:latin typeface="Times New Roman" panose="02020603050405020304" pitchFamily="18" charset="0"/>
              <a:ea typeface="Times New Roman" panose="02020603050405020304" pitchFamily="18" charset="0"/>
              <a:cs typeface="Times New Roman" panose="02020603050405020304" pitchFamily="18" charset="0"/>
            </a:endParaRPr>
          </a:p>
          <a:p>
            <a:pPr indent="457200" algn="just">
              <a:spcAft>
                <a:spcPts val="0"/>
              </a:spcAft>
            </a:pPr>
            <a:endParaRPr lang="en-US" b="1" dirty="0" smtClean="0">
              <a:latin typeface="Times New Roman" panose="02020603050405020304" pitchFamily="18" charset="0"/>
              <a:ea typeface="Times New Roman" panose="02020603050405020304" pitchFamily="18" charset="0"/>
              <a:cs typeface="Times New Roman" panose="02020603050405020304" pitchFamily="18" charset="0"/>
            </a:endParaRPr>
          </a:p>
          <a:p>
            <a:pPr indent="457200" algn="just">
              <a:spcAft>
                <a:spcPts val="0"/>
              </a:spcAft>
            </a:pPr>
            <a:endParaRPr lang="en-US" b="1" dirty="0" smtClean="0">
              <a:latin typeface="Times New Roman" panose="02020603050405020304" pitchFamily="18" charset="0"/>
              <a:ea typeface="Times New Roman" panose="02020603050405020304" pitchFamily="18" charset="0"/>
              <a:cs typeface="Times New Roman" panose="02020603050405020304" pitchFamily="18" charset="0"/>
            </a:endParaRPr>
          </a:p>
          <a:p>
            <a:pPr indent="457200" algn="just">
              <a:spcAft>
                <a:spcPts val="0"/>
              </a:spcAft>
            </a:pPr>
            <a:endParaRPr lang="en-US" b="1" dirty="0" smtClean="0">
              <a:latin typeface="Times New Roman" panose="02020603050405020304" pitchFamily="18" charset="0"/>
              <a:ea typeface="Times New Roman" panose="02020603050405020304" pitchFamily="18" charset="0"/>
              <a:cs typeface="Times New Roman" panose="02020603050405020304" pitchFamily="18" charset="0"/>
            </a:endParaRPr>
          </a:p>
          <a:p>
            <a:pPr indent="457200" algn="just">
              <a:spcAft>
                <a:spcPts val="0"/>
              </a:spcAft>
            </a:pPr>
            <a:endParaRPr lang="en-US" b="1" dirty="0" smtClean="0">
              <a:latin typeface="Times New Roman" panose="02020603050405020304" pitchFamily="18" charset="0"/>
              <a:ea typeface="Times New Roman" panose="02020603050405020304" pitchFamily="18" charset="0"/>
              <a:cs typeface="Times New Roman" panose="02020603050405020304" pitchFamily="18" charset="0"/>
            </a:endParaRPr>
          </a:p>
          <a:p>
            <a:pPr indent="457200" algn="just">
              <a:spcAft>
                <a:spcPts val="0"/>
              </a:spcAft>
            </a:pPr>
            <a:endParaRPr lang="en-US" b="1" dirty="0" smtClean="0">
              <a:latin typeface="Times New Roman" panose="02020603050405020304" pitchFamily="18" charset="0"/>
              <a:ea typeface="Times New Roman" panose="02020603050405020304" pitchFamily="18" charset="0"/>
              <a:cs typeface="Times New Roman" panose="02020603050405020304" pitchFamily="18" charset="0"/>
            </a:endParaRPr>
          </a:p>
          <a:p>
            <a:pPr indent="457200" algn="just">
              <a:spcAft>
                <a:spcPts val="0"/>
              </a:spcAft>
            </a:pPr>
            <a:endParaRPr lang="en-US" b="1" dirty="0" smtClean="0">
              <a:latin typeface="Times New Roman" panose="02020603050405020304" pitchFamily="18" charset="0"/>
              <a:ea typeface="Times New Roman" panose="02020603050405020304" pitchFamily="18" charset="0"/>
              <a:cs typeface="Times New Roman" panose="02020603050405020304" pitchFamily="18" charset="0"/>
            </a:endParaRPr>
          </a:p>
          <a:p>
            <a:pPr indent="457200" algn="just">
              <a:spcAft>
                <a:spcPts val="0"/>
              </a:spcAft>
            </a:pPr>
            <a:endParaRPr lang="en-US" sz="1400" dirty="0" smtClean="0">
              <a:latin typeface="Times New Roman" panose="02020603050405020304" pitchFamily="18" charset="0"/>
              <a:ea typeface="Times New Roman" panose="02020603050405020304" pitchFamily="18" charset="0"/>
              <a:cs typeface="Times New Roman" panose="02020603050405020304" pitchFamily="18" charset="0"/>
            </a:endParaRPr>
          </a:p>
          <a:p>
            <a:pPr indent="457200" algn="just">
              <a:spcAft>
                <a:spcPts val="0"/>
              </a:spcAft>
            </a:pPr>
            <a:r>
              <a:rPr lang="en-US" sz="1400" dirty="0" smtClean="0">
                <a:latin typeface="Times New Roman" panose="02020603050405020304" pitchFamily="18" charset="0"/>
                <a:ea typeface="Times New Roman" panose="02020603050405020304" pitchFamily="18" charset="0"/>
                <a:cs typeface="Times New Roman" panose="02020603050405020304" pitchFamily="18" charset="0"/>
              </a:rPr>
              <a:t>In </a:t>
            </a:r>
            <a:r>
              <a:rPr lang="en-US" sz="1400" dirty="0" smtClean="0">
                <a:latin typeface="Times New Roman" panose="02020603050405020304" pitchFamily="18" charset="0"/>
                <a:ea typeface="Times New Roman" panose="02020603050405020304" pitchFamily="18" charset="0"/>
                <a:cs typeface="Times New Roman" panose="02020603050405020304" pitchFamily="18" charset="0"/>
              </a:rPr>
              <a:t>this table, the researcher made an attempt to identify the most used   type of e-resource in the library, for which 15 variables are listed in the table.  The data analysis of females, shows the highest under the variable, e-books with 12(24.00%); followed by E-Journals, i.e. 11 (22.00%), and Dictionaries and Numeric and statically database occupied the third priority with 3(6.00%) each.  The Encyclopedias, directories bibliographies Indexing Journals Full Text Databases Numeric and statically database E-reports E-content pages E-clippings with 2(4.00%) each. The males show the highest, under the variable E-books with 12(21.81%) in the first priority, followed by e-Journals 11(20.00%) in the second priority; e-Monographies 4(7.27%) in the third priority; Encyclopedias, Dictionaries Abstract and Full text databases 3(5.45%) each  in fourth priority;  Directories, Bibliographies Indexing journals Thesis and dissertations Numeric and statically database E-reports E-content Management and E-clipping 2(3.64%) in the fifth priority, The study felt, that the skill training </a:t>
            </a:r>
            <a:r>
              <a:rPr lang="en-US" sz="1400" dirty="0" err="1" smtClean="0">
                <a:latin typeface="Times New Roman" panose="02020603050405020304" pitchFamily="18" charset="0"/>
                <a:ea typeface="Times New Roman" panose="02020603050405020304" pitchFamily="18" charset="0"/>
                <a:cs typeface="Times New Roman" panose="02020603050405020304" pitchFamily="18" charset="0"/>
              </a:rPr>
              <a:t>programmes</a:t>
            </a:r>
            <a:r>
              <a:rPr lang="en-US" sz="1400" dirty="0" smtClean="0">
                <a:latin typeface="Times New Roman" panose="02020603050405020304" pitchFamily="18" charset="0"/>
                <a:ea typeface="Times New Roman" panose="02020603050405020304" pitchFamily="18" charset="0"/>
                <a:cs typeface="Times New Roman" panose="02020603050405020304" pitchFamily="18" charset="0"/>
              </a:rPr>
              <a:t> will enhance the competencies and skills of the user community, so that they can better use the Full text databases. The study observed that most of the students preferring the e-books, and E-Journals Encyclopedias, e-journals and e-clipping.  The Dictionaries, Directories and Abstracts also identified as one of the important e-source.</a:t>
            </a:r>
            <a:endParaRPr lang="en-IN" sz="1400" dirty="0" smtClean="0">
              <a:latin typeface="Calibri" panose="020F0502020204030204" pitchFamily="34" charset="0"/>
              <a:ea typeface="Times New Roman" panose="02020603050405020304" pitchFamily="18" charset="0"/>
              <a:cs typeface="Times New Roman" panose="02020603050405020304" pitchFamily="18" charset="0"/>
            </a:endParaRPr>
          </a:p>
          <a:p>
            <a:pPr algn="ctr">
              <a:spcAft>
                <a:spcPts val="0"/>
              </a:spcAft>
            </a:pPr>
            <a:r>
              <a:rPr lang="en-US" sz="1400" b="1" dirty="0">
                <a:latin typeface="Times New Roman" panose="02020603050405020304" pitchFamily="18" charset="0"/>
                <a:ea typeface="Times New Roman" panose="02020603050405020304" pitchFamily="18" charset="0"/>
                <a:cs typeface="Times New Roman" panose="02020603050405020304" pitchFamily="18" charset="0"/>
              </a:rPr>
              <a:t> </a:t>
            </a:r>
            <a:endParaRPr lang="en-IN" sz="14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98463233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174</TotalTime>
  <Words>1470</Words>
  <Application>Microsoft Office PowerPoint</Application>
  <PresentationFormat>Custom</PresentationFormat>
  <Paragraphs>279</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Use Patterns of Electronic Resources in  Engineering College Libraries: A Study  By Dr. Taddi Murali , Assistant Professor  Dept. of Library and Information Science Central University of Tamil Nadu, Thiruvarur E-mail: taddimurali@gmail.com,  Mobile:9441160759 </vt:lpstr>
      <vt:lpstr>Slide 2</vt:lpstr>
      <vt:lpstr>Slide 3</vt:lpstr>
      <vt:lpstr>Slide 4</vt:lpstr>
      <vt:lpstr>  Age Wise Distribution of the Respondents</vt:lpstr>
      <vt:lpstr>  Branch –wise distribution of Respondents </vt:lpstr>
      <vt:lpstr> Purpose of Using-Resources </vt:lpstr>
      <vt:lpstr>Use Pattern Sources, in the Web </vt:lpstr>
      <vt:lpstr> Use Pattern of Type E–resources in the Library </vt:lpstr>
      <vt:lpstr>Slide 10</vt:lpstr>
      <vt:lpstr>Slide 11</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Use Patterns of Electronic Resources in Engineering College Libraries: A Study By Dr. Taddi Murali , Assistant Professor  Department of Library and Information Science Central University of Tamil Nadu, Thiruvarur, E-mail: taddimurali@gmail.com,  Mobile:9441160759 </dc:title>
  <dc:creator>ADMIN</dc:creator>
  <cp:lastModifiedBy>User</cp:lastModifiedBy>
  <cp:revision>63</cp:revision>
  <cp:lastPrinted>2018-09-28T08:42:23Z</cp:lastPrinted>
  <dcterms:created xsi:type="dcterms:W3CDTF">2018-09-24T09:25:09Z</dcterms:created>
  <dcterms:modified xsi:type="dcterms:W3CDTF">2018-09-29T05:49:51Z</dcterms:modified>
</cp:coreProperties>
</file>